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044227E-7B1A-4702-9929-E9245C5BD080}"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2185595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044227E-7B1A-4702-9929-E9245C5BD080}"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74252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044227E-7B1A-4702-9929-E9245C5BD080}"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2577411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044227E-7B1A-4702-9929-E9245C5BD080}"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3507271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044227E-7B1A-4702-9929-E9245C5BD080}"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275514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044227E-7B1A-4702-9929-E9245C5BD080}" type="datetimeFigureOut">
              <a:rPr lang="en-US" smtClean="0"/>
              <a:t>3/25/2020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205919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044227E-7B1A-4702-9929-E9245C5BD080}" type="datetimeFigureOut">
              <a:rPr lang="en-US" smtClean="0"/>
              <a:t>3/25/2020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10304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044227E-7B1A-4702-9929-E9245C5BD080}" type="datetimeFigureOut">
              <a:rPr lang="en-US" smtClean="0"/>
              <a:t>3/25/2020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49714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044227E-7B1A-4702-9929-E9245C5BD080}" type="datetimeFigureOut">
              <a:rPr lang="en-US" smtClean="0"/>
              <a:t>3/25/2020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222280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044227E-7B1A-4702-9929-E9245C5BD080}" type="datetimeFigureOut">
              <a:rPr lang="en-US" smtClean="0"/>
              <a:t>3/25/2020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1973033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044227E-7B1A-4702-9929-E9245C5BD080}" type="datetimeFigureOut">
              <a:rPr lang="en-US" smtClean="0"/>
              <a:t>3/25/2020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3D22B8F-068F-4DB3-B71D-6586C20F7FD3}" type="slidenum">
              <a:rPr lang="en-US" smtClean="0"/>
              <a:t>‹#›</a:t>
            </a:fld>
            <a:endParaRPr lang="en-US"/>
          </a:p>
        </p:txBody>
      </p:sp>
    </p:spTree>
    <p:extLst>
      <p:ext uri="{BB962C8B-B14F-4D97-AF65-F5344CB8AC3E}">
        <p14:creationId xmlns:p14="http://schemas.microsoft.com/office/powerpoint/2010/main" val="128814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4227E-7B1A-4702-9929-E9245C5BD080}" type="datetimeFigureOut">
              <a:rPr lang="en-US" smtClean="0"/>
              <a:t>3/25/2020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22B8F-068F-4DB3-B71D-6586C20F7FD3}" type="slidenum">
              <a:rPr lang="en-US" smtClean="0"/>
              <a:t>‹#›</a:t>
            </a:fld>
            <a:endParaRPr lang="en-US"/>
          </a:p>
        </p:txBody>
      </p:sp>
    </p:spTree>
    <p:extLst>
      <p:ext uri="{BB962C8B-B14F-4D97-AF65-F5344CB8AC3E}">
        <p14:creationId xmlns:p14="http://schemas.microsoft.com/office/powerpoint/2010/main" val="2512707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 y="228600"/>
            <a:ext cx="8915400" cy="3505200"/>
          </a:xfrm>
        </p:spPr>
        <p:style>
          <a:lnRef idx="1">
            <a:schemeClr val="accent2"/>
          </a:lnRef>
          <a:fillRef idx="2">
            <a:schemeClr val="accent2"/>
          </a:fillRef>
          <a:effectRef idx="1">
            <a:schemeClr val="accent2"/>
          </a:effectRef>
          <a:fontRef idx="minor">
            <a:schemeClr val="dk1"/>
          </a:fontRef>
        </p:style>
        <p:txBody>
          <a:bodyPr>
            <a:normAutofit/>
          </a:bodyPr>
          <a:lstStyle/>
          <a:p>
            <a:pPr rtl="1"/>
            <a:r>
              <a:rPr lang="ar-SA" sz="5400" dirty="0">
                <a:solidFill>
                  <a:srgbClr val="C00000"/>
                </a:solidFill>
                <a:cs typeface="PT Bold Heading" pitchFamily="2" charset="-78"/>
              </a:rPr>
              <a:t>إنتـــــاج المجلـة الإذاعيـــــة</a:t>
            </a:r>
            <a:r>
              <a:rPr lang="ar-SA" sz="5400" b="1" dirty="0">
                <a:solidFill>
                  <a:srgbClr val="C00000"/>
                </a:solidFill>
                <a:cs typeface="PT Bold Heading" pitchFamily="2" charset="-78"/>
              </a:rPr>
              <a:t> </a:t>
            </a:r>
            <a:r>
              <a:rPr lang="ar-EG" sz="5400" dirty="0" smtClean="0">
                <a:solidFill>
                  <a:srgbClr val="0070C0"/>
                </a:solidFill>
                <a:cs typeface="PT Bold Heading" pitchFamily="2" charset="-78"/>
              </a:rPr>
              <a:t/>
            </a:r>
            <a:br>
              <a:rPr lang="ar-EG" sz="5400" dirty="0" smtClean="0">
                <a:solidFill>
                  <a:srgbClr val="0070C0"/>
                </a:solidFill>
                <a:cs typeface="PT Bold Heading" pitchFamily="2" charset="-78"/>
              </a:rPr>
            </a:br>
            <a:r>
              <a:rPr lang="ar-EG" sz="5400" dirty="0" smtClean="0">
                <a:solidFill>
                  <a:srgbClr val="0070C0"/>
                </a:solidFill>
                <a:cs typeface="PT Bold Heading" pitchFamily="2" charset="-78"/>
              </a:rPr>
              <a:t>الفرقة الثالثة شعبة إذاعة </a:t>
            </a:r>
            <a:br>
              <a:rPr lang="ar-EG" sz="5400" dirty="0" smtClean="0">
                <a:solidFill>
                  <a:srgbClr val="0070C0"/>
                </a:solidFill>
                <a:cs typeface="PT Bold Heading" pitchFamily="2" charset="-78"/>
              </a:rPr>
            </a:br>
            <a:r>
              <a:rPr lang="ar-EG" sz="5400" dirty="0" smtClean="0">
                <a:solidFill>
                  <a:srgbClr val="0070C0"/>
                </a:solidFill>
                <a:cs typeface="PT Bold Heading" pitchFamily="2" charset="-78"/>
              </a:rPr>
              <a:t>الأحد 5 / 4 / 2020</a:t>
            </a:r>
            <a:endParaRPr lang="en-US" sz="5400" dirty="0">
              <a:solidFill>
                <a:srgbClr val="0070C0"/>
              </a:solidFill>
              <a:cs typeface="PT Bold Heading" pitchFamily="2" charset="-78"/>
            </a:endParaRPr>
          </a:p>
        </p:txBody>
      </p:sp>
      <p:sp>
        <p:nvSpPr>
          <p:cNvPr id="3" name="عنوان فرعي 2"/>
          <p:cNvSpPr>
            <a:spLocks noGrp="1"/>
          </p:cNvSpPr>
          <p:nvPr>
            <p:ph type="subTitle" idx="1"/>
          </p:nvPr>
        </p:nvSpPr>
        <p:spPr>
          <a:xfrm>
            <a:off x="152400" y="3886200"/>
            <a:ext cx="8763000" cy="2819400"/>
          </a:xfrm>
        </p:spPr>
        <p:style>
          <a:lnRef idx="1">
            <a:schemeClr val="accent4"/>
          </a:lnRef>
          <a:fillRef idx="2">
            <a:schemeClr val="accent4"/>
          </a:fillRef>
          <a:effectRef idx="1">
            <a:schemeClr val="accent4"/>
          </a:effectRef>
          <a:fontRef idx="minor">
            <a:schemeClr val="dk1"/>
          </a:fontRef>
        </p:style>
        <p:txBody>
          <a:bodyPr>
            <a:normAutofit/>
          </a:bodyPr>
          <a:lstStyle/>
          <a:p>
            <a:r>
              <a:rPr lang="ar-EG" sz="4800" dirty="0" smtClean="0">
                <a:solidFill>
                  <a:srgbClr val="002060"/>
                </a:solidFill>
                <a:cs typeface="PT Bold Heading" pitchFamily="2" charset="-78"/>
              </a:rPr>
              <a:t>دكتور </a:t>
            </a:r>
          </a:p>
          <a:p>
            <a:r>
              <a:rPr lang="ar-EG" sz="4800" dirty="0" smtClean="0">
                <a:solidFill>
                  <a:srgbClr val="002060"/>
                </a:solidFill>
                <a:cs typeface="PT Bold Heading" pitchFamily="2" charset="-78"/>
              </a:rPr>
              <a:t>محمد عبد البديع السيد</a:t>
            </a:r>
            <a:endParaRPr lang="en-US" sz="4800" dirty="0">
              <a:solidFill>
                <a:srgbClr val="002060"/>
              </a:solidFill>
              <a:cs typeface="PT Bold Heading" pitchFamily="2" charset="-78"/>
            </a:endParaRPr>
          </a:p>
        </p:txBody>
      </p:sp>
    </p:spTree>
    <p:extLst>
      <p:ext uri="{BB962C8B-B14F-4D97-AF65-F5344CB8AC3E}">
        <p14:creationId xmlns:p14="http://schemas.microsoft.com/office/powerpoint/2010/main" val="77034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248400"/>
          </a:xfrm>
        </p:spPr>
        <p:style>
          <a:lnRef idx="1">
            <a:schemeClr val="accent2"/>
          </a:lnRef>
          <a:fillRef idx="2">
            <a:schemeClr val="accent2"/>
          </a:fillRef>
          <a:effectRef idx="1">
            <a:schemeClr val="accent2"/>
          </a:effectRef>
          <a:fontRef idx="minor">
            <a:schemeClr val="dk1"/>
          </a:fontRef>
        </p:style>
        <p:txBody>
          <a:bodyPr/>
          <a:lstStyle/>
          <a:p>
            <a:pPr marL="0" indent="0" algn="r" rtl="1">
              <a:buNone/>
            </a:pPr>
            <a:r>
              <a:rPr lang="ar-SA" b="1" dirty="0"/>
              <a:t>3 - المجلات الإذاعية ذات المضمون الواحد :</a:t>
            </a:r>
            <a:r>
              <a:rPr lang="ar-SA" dirty="0"/>
              <a:t> </a:t>
            </a:r>
            <a:r>
              <a:rPr lang="ar-SA" dirty="0" smtClean="0"/>
              <a:t>وهي </a:t>
            </a:r>
            <a:r>
              <a:rPr lang="ar-SA" dirty="0"/>
              <a:t>التي تتناول موضوعات متعددة </a:t>
            </a:r>
            <a:r>
              <a:rPr lang="ar-SA" dirty="0" err="1"/>
              <a:t>فى</a:t>
            </a:r>
            <a:r>
              <a:rPr lang="ar-SA" dirty="0"/>
              <a:t> إطار نشاط واحد ، مثال ذلك مجلة أدبية تتضمن  فقرة من الشعر ، وأخرى عن القصة ، وثالثة عن فن المقامة ، ورابعة عن الأسلوب </a:t>
            </a:r>
            <a:r>
              <a:rPr lang="ar-SA" dirty="0" err="1"/>
              <a:t>الأدبى</a:t>
            </a:r>
            <a:r>
              <a:rPr lang="ar-SA" dirty="0"/>
              <a:t> الحديث </a:t>
            </a:r>
            <a:r>
              <a:rPr lang="ar-EG" dirty="0" smtClean="0"/>
              <a:t>.</a:t>
            </a:r>
          </a:p>
          <a:p>
            <a:pPr marL="0" indent="0" algn="r" rtl="1">
              <a:buNone/>
            </a:pPr>
            <a:r>
              <a:rPr lang="ar-SA" b="1" dirty="0"/>
              <a:t>وهناك </a:t>
            </a:r>
            <a:r>
              <a:rPr lang="ar-SA" dirty="0"/>
              <a:t>مجلات إذاعية ذات البعد الواحد وهي تلك المجلات التي تتناول موضوعا واحدا من زوايا مختلفة بقوالب وأشكال عدة ، مثال ذلك " مجلة الشعر " </a:t>
            </a:r>
            <a:r>
              <a:rPr lang="ar-SA" dirty="0" err="1"/>
              <a:t>والتى</a:t>
            </a:r>
            <a:r>
              <a:rPr lang="ar-SA" dirty="0"/>
              <a:t> تتضمن فقرة عن الشعر الجاهلي  ، وثانية عن أوزان الشعر ، وثالثة عن الشعر الغنائي ، ورابعة عن الشعراء الشبان ، وخامسة عن أحدث ديوان شعرى </a:t>
            </a:r>
            <a:r>
              <a:rPr lang="ar-EG" dirty="0" smtClean="0"/>
              <a:t>.</a:t>
            </a:r>
          </a:p>
          <a:p>
            <a:pPr marL="0" indent="0" algn="r" rtl="1">
              <a:buNone/>
            </a:pPr>
            <a:r>
              <a:rPr lang="ar-SA" b="1" dirty="0"/>
              <a:t>4 – مجلات إذاعية ذات نوعية المضمون :</a:t>
            </a:r>
            <a:r>
              <a:rPr lang="ar-SA" dirty="0"/>
              <a:t> </a:t>
            </a:r>
            <a:r>
              <a:rPr lang="ar-SA" dirty="0" smtClean="0"/>
              <a:t>فهناك </a:t>
            </a:r>
            <a:r>
              <a:rPr lang="ar-SA" dirty="0"/>
              <a:t>المجلات الإذاعية </a:t>
            </a:r>
            <a:r>
              <a:rPr lang="ar-SA" dirty="0" err="1"/>
              <a:t>التى</a:t>
            </a:r>
            <a:r>
              <a:rPr lang="ar-SA" dirty="0"/>
              <a:t> تتناول موضوعات سياسية أو إخبارية ، وهناك المجلات الثقافية والفنية والرياضية ، والصحية </a:t>
            </a:r>
            <a:endParaRPr lang="ar-EG" dirty="0" smtClean="0"/>
          </a:p>
          <a:p>
            <a:pPr marL="0" indent="0" algn="r" rtl="1">
              <a:buNone/>
            </a:pPr>
            <a:endParaRPr lang="en-US" dirty="0"/>
          </a:p>
        </p:txBody>
      </p:sp>
    </p:spTree>
    <p:extLst>
      <p:ext uri="{BB962C8B-B14F-4D97-AF65-F5344CB8AC3E}">
        <p14:creationId xmlns:p14="http://schemas.microsoft.com/office/powerpoint/2010/main" val="254413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ar-SA" sz="6000" b="1" dirty="0"/>
              <a:t>إنتاج الحـديـث المبـاشــر </a:t>
            </a:r>
            <a:endParaRPr lang="en-US" sz="6000" b="1" dirty="0"/>
          </a:p>
        </p:txBody>
      </p:sp>
      <p:sp>
        <p:nvSpPr>
          <p:cNvPr id="3" name="عنصر نائب للمحتوى 2"/>
          <p:cNvSpPr>
            <a:spLocks noGrp="1"/>
          </p:cNvSpPr>
          <p:nvPr>
            <p:ph idx="1"/>
          </p:nvPr>
        </p:nvSpPr>
        <p:spPr>
          <a:xfrm>
            <a:off x="152400" y="1600200"/>
            <a:ext cx="8839200" cy="5105400"/>
          </a:xfrm>
        </p:spPr>
        <p:style>
          <a:lnRef idx="1">
            <a:schemeClr val="accent2"/>
          </a:lnRef>
          <a:fillRef idx="2">
            <a:schemeClr val="accent2"/>
          </a:fillRef>
          <a:effectRef idx="1">
            <a:schemeClr val="accent2"/>
          </a:effectRef>
          <a:fontRef idx="minor">
            <a:schemeClr val="dk1"/>
          </a:fontRef>
        </p:style>
        <p:txBody>
          <a:bodyPr>
            <a:normAutofit/>
          </a:bodyPr>
          <a:lstStyle/>
          <a:p>
            <a:pPr algn="r" rtl="1"/>
            <a:r>
              <a:rPr lang="ar-SA" b="1" dirty="0"/>
              <a:t>يعتمد الحديث المباشر علي صوت واحد في تقديمه، سواء كان هذا الصوت هو صوت المذيع أو كان صوت شخصية أدبية أو فنية أو ثقافية من خارج الإذاعة وقد بدأ هذا الشكل مبكراً ولا يزال شكلاً محببا لدى المستمع خاصة إذا تمتع الصوت الذى يقدمه بالخصائص التي تشد الانتباه مثل الحضور والألفة والحميمة . </a:t>
            </a:r>
            <a:endParaRPr lang="en-US" b="1" dirty="0"/>
          </a:p>
          <a:p>
            <a:pPr algn="r" rtl="1"/>
            <a:r>
              <a:rPr lang="ar-SA" b="1" dirty="0"/>
              <a:t>وغالباُ ما يتضمن الحديث المباشر فكرة أساسية واحدة يتم تناولها بدقة ووضوح وسلاسة، إذ أن إدخال أكثر من فكرة قد يرضي غرور المتحدث ، ولكنه قد يكون حائلا  دون الفهم والمتابعة من جانب المستمع.</a:t>
            </a:r>
            <a:endParaRPr lang="en-US" b="1" dirty="0"/>
          </a:p>
          <a:p>
            <a:pPr algn="r" rtl="1"/>
            <a:endParaRPr lang="en-US" b="1" dirty="0"/>
          </a:p>
        </p:txBody>
      </p:sp>
    </p:spTree>
    <p:extLst>
      <p:ext uri="{BB962C8B-B14F-4D97-AF65-F5344CB8AC3E}">
        <p14:creationId xmlns:p14="http://schemas.microsoft.com/office/powerpoint/2010/main" val="316850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EG" sz="5400" b="1" dirty="0" smtClean="0"/>
              <a:t>أنواع </a:t>
            </a:r>
            <a:r>
              <a:rPr lang="ar-SA" sz="5400" b="1" dirty="0" smtClean="0"/>
              <a:t>الحديث </a:t>
            </a:r>
            <a:r>
              <a:rPr lang="ar-SA" sz="5400" b="1" dirty="0"/>
              <a:t>المباشر </a:t>
            </a:r>
            <a:endParaRPr lang="en-US" sz="5400" dirty="0"/>
          </a:p>
        </p:txBody>
      </p:sp>
      <p:sp>
        <p:nvSpPr>
          <p:cNvPr id="3" name="عنصر نائب للمحتوى 2"/>
          <p:cNvSpPr>
            <a:spLocks noGrp="1"/>
          </p:cNvSpPr>
          <p:nvPr>
            <p:ph idx="1"/>
          </p:nvPr>
        </p:nvSpPr>
        <p:spPr>
          <a:xfrm>
            <a:off x="228600" y="1600200"/>
            <a:ext cx="8458200" cy="4876800"/>
          </a:xfrm>
        </p:spPr>
        <p:style>
          <a:lnRef idx="1">
            <a:schemeClr val="accent5"/>
          </a:lnRef>
          <a:fillRef idx="2">
            <a:schemeClr val="accent5"/>
          </a:fillRef>
          <a:effectRef idx="1">
            <a:schemeClr val="accent5"/>
          </a:effectRef>
          <a:fontRef idx="minor">
            <a:schemeClr val="dk1"/>
          </a:fontRef>
        </p:style>
        <p:txBody>
          <a:bodyPr>
            <a:normAutofit/>
          </a:bodyPr>
          <a:lstStyle/>
          <a:p>
            <a:pPr marL="0" lvl="0" indent="0" algn="r" rtl="1">
              <a:buNone/>
            </a:pPr>
            <a:r>
              <a:rPr lang="ar-SA" sz="4000" b="1" dirty="0"/>
              <a:t>الحديث التثقيفي : </a:t>
            </a:r>
            <a:r>
              <a:rPr lang="ar-SA" sz="4000" dirty="0"/>
              <a:t>ويهدف هذا النوع إلى تنوير عقول المستمعين ، وتزويدهم بالمعلومات الثقافية </a:t>
            </a:r>
            <a:r>
              <a:rPr lang="ar-SA" sz="4000" dirty="0" err="1"/>
              <a:t>فى</a:t>
            </a:r>
            <a:r>
              <a:rPr lang="ar-SA" sz="4000" dirty="0"/>
              <a:t> مختلف مجالات الثقافة العلمية والأدبية والدينية والفنية وغيرها.</a:t>
            </a:r>
            <a:endParaRPr lang="en-US" sz="4000" dirty="0"/>
          </a:p>
          <a:p>
            <a:pPr marL="0" lvl="0" indent="0" algn="r" rtl="1">
              <a:buNone/>
            </a:pPr>
            <a:r>
              <a:rPr lang="ar-SA" sz="4000" b="1" dirty="0"/>
              <a:t>الحديث الترفيهي : </a:t>
            </a:r>
            <a:r>
              <a:rPr lang="ar-SA" sz="4000" dirty="0"/>
              <a:t>ويعتمد على المتحدث اللبق الذكي اللماح خفيف الظل ، ولا يخلو هذا النوع من الهدف الاجتماعي أو التوجيهي أو التعليمي .</a:t>
            </a:r>
            <a:endParaRPr lang="en-US" sz="4000" dirty="0"/>
          </a:p>
          <a:p>
            <a:pPr marL="0" indent="0" algn="r">
              <a:buNone/>
            </a:pPr>
            <a:endParaRPr lang="en-US" sz="4000" dirty="0"/>
          </a:p>
        </p:txBody>
      </p:sp>
    </p:spTree>
    <p:extLst>
      <p:ext uri="{BB962C8B-B14F-4D97-AF65-F5344CB8AC3E}">
        <p14:creationId xmlns:p14="http://schemas.microsoft.com/office/powerpoint/2010/main" val="1816194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172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3600" b="1" dirty="0"/>
              <a:t>3- الحديث الإعلاني : </a:t>
            </a:r>
            <a:r>
              <a:rPr lang="ar-SA" sz="3600" dirty="0"/>
              <a:t>ويتميز بالقصر والوضوح والتركيز والجاذبية ، ويشير إلى اهم ما </a:t>
            </a:r>
            <a:r>
              <a:rPr lang="ar-SA" sz="3600" dirty="0" err="1"/>
              <a:t>فى</a:t>
            </a:r>
            <a:r>
              <a:rPr lang="ar-SA" sz="3600" dirty="0"/>
              <a:t> السلعة أو الخدمة من مميزات ، ويقوم شخص واحد فقط بتقديمه ويهدف هذا النوع إلى الترويج للسلعة أو الخدمة المعلن عنها.</a:t>
            </a:r>
            <a:endParaRPr lang="en-US" sz="3600" dirty="0"/>
          </a:p>
          <a:p>
            <a:pPr marL="0" indent="0" algn="r" rtl="1">
              <a:buNone/>
            </a:pPr>
            <a:r>
              <a:rPr lang="ar-SA" sz="3600" b="1" dirty="0"/>
              <a:t>4- الحديث الإعلامي : </a:t>
            </a:r>
            <a:r>
              <a:rPr lang="ar-SA" sz="3600" dirty="0"/>
              <a:t>هذا الشكل يمثل أحد أهم أهداف الإذاعة وهو الإعلام وهو الشكل الإذاعي الأكثر ذيوعا وانتشارا ، وينقل المعلومات والحقائق المفصلة حول الأحداث المحلية والعالمية ، ويعبر عن وجهة نظر الإذاعة في قضية من القضايا ويتمثل الحديث الإعلامي </a:t>
            </a:r>
            <a:r>
              <a:rPr lang="ar-SA" sz="3600" dirty="0" err="1"/>
              <a:t>فى</a:t>
            </a:r>
            <a:r>
              <a:rPr lang="ar-SA" sz="3600" dirty="0"/>
              <a:t> النشرات الإخبارية والتعليق والتقرير </a:t>
            </a:r>
            <a:r>
              <a:rPr lang="ar-SA" sz="3600" dirty="0" err="1"/>
              <a:t>الإخبارى</a:t>
            </a:r>
            <a:r>
              <a:rPr lang="ar-SA" sz="3600" dirty="0"/>
              <a:t>، ورسائل المراسلين.</a:t>
            </a:r>
            <a:endParaRPr lang="en-US" sz="3600" dirty="0"/>
          </a:p>
          <a:p>
            <a:pPr marL="0" indent="0" algn="r">
              <a:buNone/>
            </a:pPr>
            <a:endParaRPr lang="en-US" sz="3600" dirty="0"/>
          </a:p>
        </p:txBody>
      </p:sp>
    </p:spTree>
    <p:extLst>
      <p:ext uri="{BB962C8B-B14F-4D97-AF65-F5344CB8AC3E}">
        <p14:creationId xmlns:p14="http://schemas.microsoft.com/office/powerpoint/2010/main" val="4109839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rtl="1"/>
            <a:r>
              <a:rPr lang="ar-SA" b="1" dirty="0"/>
              <a:t>إنتاج الحـوار الإذاعـي والتليفزيونــي</a:t>
            </a:r>
            <a:endParaRPr lang="en-US" b="1" dirty="0"/>
          </a:p>
        </p:txBody>
      </p:sp>
      <p:sp>
        <p:nvSpPr>
          <p:cNvPr id="3" name="عنصر نائب للمحتوى 2"/>
          <p:cNvSpPr>
            <a:spLocks noGrp="1"/>
          </p:cNvSpPr>
          <p:nvPr>
            <p:ph idx="1"/>
          </p:nvPr>
        </p:nvSpPr>
        <p:spPr>
          <a:xfrm>
            <a:off x="228600" y="1600200"/>
            <a:ext cx="8610600" cy="49530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b="1" dirty="0"/>
              <a:t>الحوار هو التواصل مع الطرف الآخر من الضيوف لمختلف البرامج الإذاعية وغالبيتهم ممن لا يمتهنون مواجهة الميكروفون والكاميرا ويشعرون برهبة وخوف </a:t>
            </a:r>
            <a:r>
              <a:rPr lang="ar-SA" b="1" dirty="0" err="1"/>
              <a:t>إنسانى</a:t>
            </a:r>
            <a:r>
              <a:rPr lang="ar-SA" b="1" dirty="0"/>
              <a:t> </a:t>
            </a:r>
            <a:r>
              <a:rPr lang="ar-SA" b="1" dirty="0" err="1"/>
              <a:t>طبيعى</a:t>
            </a:r>
            <a:r>
              <a:rPr lang="ar-SA" b="1" dirty="0"/>
              <a:t> من التحدث عبر هذا الجهاز الهائل الانتشار الميكروفون والكاميرا ويصبح من أولويات ومسئوليات المحاور امتصاص لحظات هذه الرهبة والخوف وتحويلها إلى لحظات من الود والتواصل بكل الحميمية واللباقة من حامل الميكرفون مقدم البرنامج بما يحقق له إثارة شخصية الضيف من تآلف مع هذا الجهاز واسترسال </a:t>
            </a:r>
            <a:r>
              <a:rPr lang="ar-SA" b="1" dirty="0" err="1"/>
              <a:t>موضوعى</a:t>
            </a:r>
            <a:r>
              <a:rPr lang="ar-SA" b="1" dirty="0"/>
              <a:t> للحوار </a:t>
            </a:r>
            <a:endParaRPr lang="en-US" b="1" dirty="0"/>
          </a:p>
        </p:txBody>
      </p:sp>
    </p:spTree>
    <p:extLst>
      <p:ext uri="{BB962C8B-B14F-4D97-AF65-F5344CB8AC3E}">
        <p14:creationId xmlns:p14="http://schemas.microsoft.com/office/powerpoint/2010/main" val="3417099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b="1" dirty="0"/>
              <a:t>أولا .. الحوار المنفرد </a:t>
            </a:r>
            <a:endParaRPr lang="en-US" sz="5400" dirty="0"/>
          </a:p>
        </p:txBody>
      </p:sp>
      <p:sp>
        <p:nvSpPr>
          <p:cNvPr id="3" name="عنصر نائب للمحتوى 2"/>
          <p:cNvSpPr>
            <a:spLocks noGrp="1"/>
          </p:cNvSpPr>
          <p:nvPr>
            <p:ph idx="1"/>
          </p:nvPr>
        </p:nvSpPr>
        <p:spPr>
          <a:xfrm>
            <a:off x="228600" y="1600200"/>
            <a:ext cx="8763000" cy="49530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3600" b="1" dirty="0"/>
              <a:t>وهو الحوار </a:t>
            </a:r>
            <a:r>
              <a:rPr lang="ar-SA" sz="3600" b="1" dirty="0" err="1"/>
              <a:t>التقليدى</a:t>
            </a:r>
            <a:r>
              <a:rPr lang="ar-SA" sz="3600" b="1" dirty="0"/>
              <a:t> الذى ينفرد فيه المحاور من </a:t>
            </a:r>
            <a:r>
              <a:rPr lang="ar-SA" sz="3600" b="1" dirty="0" err="1"/>
              <a:t>مقدمى</a:t>
            </a:r>
            <a:r>
              <a:rPr lang="ar-SA" sz="3600" b="1" dirty="0"/>
              <a:t> البرامج بالضيف للحصول على المادة المطلوبة لبرنامجه مستخدماً </a:t>
            </a:r>
            <a:r>
              <a:rPr lang="ar-SA" sz="3600" b="1" dirty="0" err="1"/>
              <a:t>فى</a:t>
            </a:r>
            <a:r>
              <a:rPr lang="ar-SA" sz="3600" b="1" dirty="0"/>
              <a:t> ذلك كل المرغبات والمشهيات لتسهيل مهمة المحاور والوصول إلى أعماقه الإنسانية دون افتعال أو تعمد إحراجه أو استنطاقه بما لا يرغب ويريد فليس من مهمة المحاور </a:t>
            </a:r>
            <a:r>
              <a:rPr lang="ar-SA" sz="3600" b="1" dirty="0" err="1"/>
              <a:t>الإذاعى</a:t>
            </a:r>
            <a:r>
              <a:rPr lang="ar-SA" sz="3600" b="1" dirty="0"/>
              <a:t> أو </a:t>
            </a:r>
            <a:r>
              <a:rPr lang="ar-SA" sz="3600" b="1" dirty="0" err="1"/>
              <a:t>التليفزيونى</a:t>
            </a:r>
            <a:r>
              <a:rPr lang="ar-SA" sz="3600" b="1" dirty="0"/>
              <a:t> إحداث توتر نفسى للضيف يأخذه بعيداً عن الموضوعية المبتغاة من استضافته واختياره </a:t>
            </a:r>
            <a:r>
              <a:rPr lang="ar-SA" sz="3600" b="1" dirty="0" err="1"/>
              <a:t>للتصدى</a:t>
            </a:r>
            <a:r>
              <a:rPr lang="ar-SA" sz="3600" b="1" dirty="0"/>
              <a:t> لكل التساؤلات المطلوب إجابة عنها </a:t>
            </a:r>
            <a:endParaRPr lang="en-US" sz="3600" b="1" dirty="0"/>
          </a:p>
        </p:txBody>
      </p:sp>
    </p:spTree>
    <p:extLst>
      <p:ext uri="{BB962C8B-B14F-4D97-AF65-F5344CB8AC3E}">
        <p14:creationId xmlns:p14="http://schemas.microsoft.com/office/powerpoint/2010/main" val="25388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57200"/>
            <a:ext cx="8534400" cy="58674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sz="4000" b="1" dirty="0"/>
              <a:t>إذا كان الحوار </a:t>
            </a:r>
            <a:r>
              <a:rPr lang="ar-SA" sz="4000" b="1" dirty="0" err="1"/>
              <a:t>فى</a:t>
            </a:r>
            <a:r>
              <a:rPr lang="ar-SA" sz="4000" b="1" dirty="0"/>
              <a:t> البرامج القصيرة فلابد أن يكون الإيقاع سريعاً بحكم ضيق الوقت والتركيز الشديد </a:t>
            </a:r>
            <a:r>
              <a:rPr lang="ar-SA" sz="4000" b="1" dirty="0" err="1"/>
              <a:t>فى</a:t>
            </a:r>
            <a:r>
              <a:rPr lang="ar-SA" sz="4000" b="1" dirty="0"/>
              <a:t> الأسئلة لإجابات سريعة وموضوعية </a:t>
            </a:r>
            <a:r>
              <a:rPr lang="ar-SA" sz="4000" b="1" dirty="0" err="1"/>
              <a:t>فى</a:t>
            </a:r>
            <a:r>
              <a:rPr lang="ar-SA" sz="4000" b="1" dirty="0"/>
              <a:t> حدود التوقيت الذى لا يتعدى دقائق معدودة لا تحتمل التطويل أو التكرار </a:t>
            </a:r>
            <a:r>
              <a:rPr lang="ar-SA" sz="4000" b="1" dirty="0" err="1"/>
              <a:t>فى</a:t>
            </a:r>
            <a:r>
              <a:rPr lang="ar-SA" sz="4000" b="1" dirty="0"/>
              <a:t> الحوار وسواء كان الحوار طويلاً أو </a:t>
            </a:r>
            <a:r>
              <a:rPr lang="ar-SA" sz="4000" b="1" dirty="0" smtClean="0"/>
              <a:t>قصيرا</a:t>
            </a:r>
            <a:endParaRPr lang="ar-EG" sz="4000" b="1" dirty="0" smtClean="0"/>
          </a:p>
          <a:p>
            <a:pPr algn="r" rtl="1"/>
            <a:r>
              <a:rPr lang="ar-SA" sz="4000" b="1" dirty="0"/>
              <a:t>ومقدم برامج المنوعات من المحاورين مطالب بنقل كل الثقة </a:t>
            </a:r>
            <a:r>
              <a:rPr lang="ar-SA" sz="4000" b="1" dirty="0" err="1"/>
              <a:t>فى</a:t>
            </a:r>
            <a:r>
              <a:rPr lang="ar-SA" sz="4000" b="1" dirty="0"/>
              <a:t> حواره أمام الميكرفون إلى المحاوَر من الضيوف </a:t>
            </a:r>
            <a:endParaRPr lang="en-US" sz="4000" b="1" dirty="0"/>
          </a:p>
        </p:txBody>
      </p:sp>
    </p:spTree>
    <p:extLst>
      <p:ext uri="{BB962C8B-B14F-4D97-AF65-F5344CB8AC3E}">
        <p14:creationId xmlns:p14="http://schemas.microsoft.com/office/powerpoint/2010/main" val="1614692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rtl="1"/>
            <a:r>
              <a:rPr lang="ar-SA" sz="5400" b="1" dirty="0"/>
              <a:t>ثانيا : الحوار </a:t>
            </a:r>
            <a:r>
              <a:rPr lang="ar-SA" sz="5400" b="1" dirty="0" err="1"/>
              <a:t>الثلاثى</a:t>
            </a:r>
            <a:r>
              <a:rPr lang="ar-SA" sz="5400" b="1" dirty="0"/>
              <a:t> </a:t>
            </a:r>
            <a:endParaRPr lang="en-US" sz="5400" dirty="0"/>
          </a:p>
        </p:txBody>
      </p:sp>
      <p:sp>
        <p:nvSpPr>
          <p:cNvPr id="3" name="عنصر نائب للمحتوى 2"/>
          <p:cNvSpPr>
            <a:spLocks noGrp="1"/>
          </p:cNvSpPr>
          <p:nvPr>
            <p:ph idx="1"/>
          </p:nvPr>
        </p:nvSpPr>
        <p:spPr>
          <a:xfrm>
            <a:off x="152400" y="1600200"/>
            <a:ext cx="8839200" cy="50292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r>
              <a:rPr lang="ar-SA" b="1" dirty="0"/>
              <a:t>هو شكل من أشكال الحوار </a:t>
            </a:r>
            <a:r>
              <a:rPr lang="ar-SA" b="1" dirty="0" err="1"/>
              <a:t>فى</a:t>
            </a:r>
            <a:r>
              <a:rPr lang="ar-SA" b="1" dirty="0"/>
              <a:t> برامج المنوعات حيث المقدم يستضيف اثنين من المحاورَين تتطابق أو تتناقض </a:t>
            </a:r>
            <a:r>
              <a:rPr lang="ar-SA" b="1" dirty="0" err="1"/>
              <a:t>وجهتى</a:t>
            </a:r>
            <a:r>
              <a:rPr lang="ar-SA" b="1" dirty="0"/>
              <a:t> نظريهما </a:t>
            </a:r>
            <a:r>
              <a:rPr lang="ar-SA" b="1" dirty="0" err="1"/>
              <a:t>فى</a:t>
            </a:r>
            <a:r>
              <a:rPr lang="ar-SA" b="1" dirty="0"/>
              <a:t> العديد من الموضوعات المطروحة للنقاش وهو ما يلقى مسئولية خاصة على المحاور من ضرورة الحياد وإتاحة الفرصة كاملة لكل طرف من </a:t>
            </a:r>
            <a:r>
              <a:rPr lang="ar-SA" b="1" dirty="0" err="1"/>
              <a:t>طرفى</a:t>
            </a:r>
            <a:r>
              <a:rPr lang="ar-SA" b="1" dirty="0"/>
              <a:t> الحوار </a:t>
            </a:r>
            <a:r>
              <a:rPr lang="ar-SA" b="1" dirty="0" err="1"/>
              <a:t>فى</a:t>
            </a:r>
            <a:r>
              <a:rPr lang="ar-SA" b="1" dirty="0"/>
              <a:t> توقيت موحد لكل إجابة </a:t>
            </a:r>
            <a:endParaRPr lang="ar-EG" b="1" dirty="0" smtClean="0"/>
          </a:p>
          <a:p>
            <a:pPr algn="r" rtl="1"/>
            <a:r>
              <a:rPr lang="ar-SA" b="1" dirty="0"/>
              <a:t>إذا كانت هذه اليقظة مطلوبة وضرورية </a:t>
            </a:r>
            <a:r>
              <a:rPr lang="ar-SA" b="1" dirty="0" err="1"/>
              <a:t>فى</a:t>
            </a:r>
            <a:r>
              <a:rPr lang="ar-SA" b="1" dirty="0"/>
              <a:t> الحوار المنفرد فإنها مطلوبة بدرجات مضاعفة </a:t>
            </a:r>
            <a:r>
              <a:rPr lang="ar-SA" b="1" dirty="0" err="1"/>
              <a:t>فى</a:t>
            </a:r>
            <a:r>
              <a:rPr lang="ar-SA" b="1" dirty="0"/>
              <a:t> الحوار </a:t>
            </a:r>
            <a:r>
              <a:rPr lang="ar-SA" b="1" dirty="0" err="1"/>
              <a:t>الثلاثى</a:t>
            </a:r>
            <a:r>
              <a:rPr lang="ar-SA" b="1" dirty="0"/>
              <a:t> الذى يجب أن يكون </a:t>
            </a:r>
            <a:r>
              <a:rPr lang="ar-SA" b="1" dirty="0" err="1"/>
              <a:t>المتصدى</a:t>
            </a:r>
            <a:r>
              <a:rPr lang="ar-SA" b="1" dirty="0"/>
              <a:t> له مسلحاً بكل الثقة والموضوعية واللباقة </a:t>
            </a:r>
            <a:r>
              <a:rPr lang="ar-SA" b="1" dirty="0" err="1"/>
              <a:t>فى</a:t>
            </a:r>
            <a:r>
              <a:rPr lang="ar-SA" b="1" dirty="0"/>
              <a:t> مواجهة ضيفين </a:t>
            </a:r>
            <a:endParaRPr lang="en-US" b="1" dirty="0"/>
          </a:p>
        </p:txBody>
      </p:sp>
    </p:spTree>
    <p:extLst>
      <p:ext uri="{BB962C8B-B14F-4D97-AF65-F5344CB8AC3E}">
        <p14:creationId xmlns:p14="http://schemas.microsoft.com/office/powerpoint/2010/main" val="1734476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b="1" dirty="0"/>
              <a:t>ثالثا : الحوار </a:t>
            </a:r>
            <a:r>
              <a:rPr lang="ar-SA" sz="5400" b="1" dirty="0" err="1"/>
              <a:t>الجماهيرى</a:t>
            </a:r>
            <a:r>
              <a:rPr lang="ar-SA" sz="5400" b="1" dirty="0"/>
              <a:t> </a:t>
            </a:r>
            <a:endParaRPr lang="en-US" sz="5400" dirty="0"/>
          </a:p>
        </p:txBody>
      </p:sp>
      <p:sp>
        <p:nvSpPr>
          <p:cNvPr id="3" name="عنصر نائب للمحتوى 2"/>
          <p:cNvSpPr>
            <a:spLocks noGrp="1"/>
          </p:cNvSpPr>
          <p:nvPr>
            <p:ph idx="1"/>
          </p:nvPr>
        </p:nvSpPr>
        <p:spPr>
          <a:xfrm>
            <a:off x="228600" y="1600200"/>
            <a:ext cx="8686800" cy="4953000"/>
          </a:xfrm>
        </p:spPr>
        <p:style>
          <a:lnRef idx="1">
            <a:schemeClr val="accent2"/>
          </a:lnRef>
          <a:fillRef idx="2">
            <a:schemeClr val="accent2"/>
          </a:fillRef>
          <a:effectRef idx="1">
            <a:schemeClr val="accent2"/>
          </a:effectRef>
          <a:fontRef idx="minor">
            <a:schemeClr val="dk1"/>
          </a:fontRef>
        </p:style>
        <p:txBody>
          <a:bodyPr>
            <a:normAutofit fontScale="92500"/>
          </a:bodyPr>
          <a:lstStyle/>
          <a:p>
            <a:pPr algn="r" rtl="1"/>
            <a:r>
              <a:rPr lang="ar-SA" b="1" dirty="0"/>
              <a:t>هذا اللون من الحوار أنه أصبح سمة حوار العصر الحديث مع انتشار القنوات الفضائية وإتاحة فرص تقديمه تحت مسمى برامج </a:t>
            </a:r>
            <a:r>
              <a:rPr lang="ar-SA" b="1" dirty="0" err="1"/>
              <a:t>التوك</a:t>
            </a:r>
            <a:r>
              <a:rPr lang="ar-SA" b="1" dirty="0"/>
              <a:t> </a:t>
            </a:r>
            <a:r>
              <a:rPr lang="ar-SA" b="1" dirty="0" err="1"/>
              <a:t>شو</a:t>
            </a:r>
            <a:r>
              <a:rPr lang="ar-SA" b="1" dirty="0"/>
              <a:t> أو البرامج الجماهيرية ونلمس من خلال ما نشاهده </a:t>
            </a:r>
            <a:r>
              <a:rPr lang="ar-SA" b="1" dirty="0" err="1"/>
              <a:t>فى</a:t>
            </a:r>
            <a:r>
              <a:rPr lang="ar-SA" b="1" dirty="0"/>
              <a:t> هذه النوعية ضرورة وجود المحاور النجم المتمكن من مواجهة الجماهير سواءً بحضورها وتواجدها </a:t>
            </a:r>
            <a:r>
              <a:rPr lang="ar-SA" b="1" dirty="0" err="1"/>
              <a:t>فى</a:t>
            </a:r>
            <a:r>
              <a:rPr lang="ar-SA" b="1" dirty="0"/>
              <a:t> الأستوديو للتسجيل أو عند المشاهدين عبر الشاشة والمستمعين </a:t>
            </a:r>
            <a:r>
              <a:rPr lang="ar-SA" b="1" dirty="0" err="1"/>
              <a:t>فى</a:t>
            </a:r>
            <a:r>
              <a:rPr lang="ar-SA" b="1" dirty="0"/>
              <a:t> حالة برامج الإذاعة .</a:t>
            </a:r>
            <a:endParaRPr lang="en-US" b="1" dirty="0"/>
          </a:p>
          <a:p>
            <a:pPr algn="r" rtl="1"/>
            <a:r>
              <a:rPr lang="ar-SA" b="1" dirty="0"/>
              <a:t>وهذه النوعية ليست حديثة كما يتصور البعض وليست وليدة الإرسال </a:t>
            </a:r>
            <a:r>
              <a:rPr lang="ar-SA" b="1" dirty="0" err="1"/>
              <a:t>التليفزيونى</a:t>
            </a:r>
            <a:r>
              <a:rPr lang="ar-SA" b="1" dirty="0"/>
              <a:t> عبر القنوات الفضائية لكنها نوعية سبق تواجدها </a:t>
            </a:r>
            <a:r>
              <a:rPr lang="ar-SA" b="1" dirty="0" err="1"/>
              <a:t>فى</a:t>
            </a:r>
            <a:r>
              <a:rPr lang="ar-SA" b="1" dirty="0"/>
              <a:t> العديد من البرامج الإذاعية على مدى سنوات الإرسال </a:t>
            </a:r>
            <a:r>
              <a:rPr lang="ar-SA" b="1" dirty="0" err="1"/>
              <a:t>الإذاعى</a:t>
            </a:r>
            <a:r>
              <a:rPr lang="ar-SA" b="1" dirty="0"/>
              <a:t> قبل دخول التليفزيون وقنواته إلى ساحة الإعلام </a:t>
            </a:r>
            <a:r>
              <a:rPr lang="ar-SA" b="1" dirty="0" err="1"/>
              <a:t>العربى</a:t>
            </a:r>
            <a:r>
              <a:rPr lang="ar-SA" b="1" dirty="0"/>
              <a:t> </a:t>
            </a:r>
            <a:endParaRPr lang="en-US" b="1" dirty="0"/>
          </a:p>
        </p:txBody>
      </p:sp>
    </p:spTree>
    <p:extLst>
      <p:ext uri="{BB962C8B-B14F-4D97-AF65-F5344CB8AC3E}">
        <p14:creationId xmlns:p14="http://schemas.microsoft.com/office/powerpoint/2010/main" val="1135336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pPr rtl="1"/>
            <a:r>
              <a:rPr lang="ar-SA" sz="5400" b="1" dirty="0"/>
              <a:t>رابعا : حوار المداخلات </a:t>
            </a:r>
            <a:endParaRPr lang="en-US" sz="5400" dirty="0"/>
          </a:p>
        </p:txBody>
      </p:sp>
      <p:sp>
        <p:nvSpPr>
          <p:cNvPr id="3" name="عنصر نائب للمحتوى 2"/>
          <p:cNvSpPr>
            <a:spLocks noGrp="1"/>
          </p:cNvSpPr>
          <p:nvPr>
            <p:ph idx="1"/>
          </p:nvPr>
        </p:nvSpPr>
        <p:spPr>
          <a:xfrm>
            <a:off x="228600" y="1600200"/>
            <a:ext cx="8458200" cy="5029200"/>
          </a:xfrm>
        </p:spPr>
        <p:style>
          <a:lnRef idx="1">
            <a:schemeClr val="accent4"/>
          </a:lnRef>
          <a:fillRef idx="2">
            <a:schemeClr val="accent4"/>
          </a:fillRef>
          <a:effectRef idx="1">
            <a:schemeClr val="accent4"/>
          </a:effectRef>
          <a:fontRef idx="minor">
            <a:schemeClr val="dk1"/>
          </a:fontRef>
        </p:style>
        <p:txBody>
          <a:bodyPr>
            <a:normAutofit/>
          </a:bodyPr>
          <a:lstStyle/>
          <a:p>
            <a:pPr algn="r" rtl="1"/>
            <a:r>
              <a:rPr lang="ar-SA" sz="3600" b="1" dirty="0"/>
              <a:t>المسئولية الكاملة </a:t>
            </a:r>
            <a:r>
              <a:rPr lang="ar-SA" sz="3600" b="1" dirty="0" err="1"/>
              <a:t>فى</a:t>
            </a:r>
            <a:r>
              <a:rPr lang="ar-SA" sz="3600" b="1" dirty="0"/>
              <a:t> هذه النوعية من البرامج تقع على المحاور </a:t>
            </a:r>
            <a:r>
              <a:rPr lang="ar-SA" sz="3600" b="1" dirty="0" err="1"/>
              <a:t>المتصدى</a:t>
            </a:r>
            <a:r>
              <a:rPr lang="ar-SA" sz="3600" b="1" dirty="0"/>
              <a:t> لتقديم البرامج الذى يمسك بزمام الأمور بدءً من مرحلة الإعداد الجيد لمضمون النقاش </a:t>
            </a:r>
            <a:r>
              <a:rPr lang="ar-SA" sz="3600" b="1" dirty="0" err="1"/>
              <a:t>فى</a:t>
            </a:r>
            <a:r>
              <a:rPr lang="ar-SA" sz="3600" b="1" dirty="0"/>
              <a:t> الحلقة والتسلح بكل جوانب الموضوع من قضايا وآراء شهيرة وقصص وحكايات وطرائف على درجة كبيرة من الأهمية للتناول والعرض مع الأخذ </a:t>
            </a:r>
            <a:r>
              <a:rPr lang="ar-SA" sz="3600" b="1" dirty="0" err="1"/>
              <a:t>فى</a:t>
            </a:r>
            <a:r>
              <a:rPr lang="ar-SA" sz="3600" b="1" dirty="0"/>
              <a:t> الاعتبار المحاذير واحتمالات المفاجآت غير المتوقعة أثناء عرض البرنامج على الهواء مباشرة </a:t>
            </a:r>
            <a:endParaRPr lang="en-US" sz="3600" b="1" dirty="0"/>
          </a:p>
        </p:txBody>
      </p:sp>
    </p:spTree>
    <p:extLst>
      <p:ext uri="{BB962C8B-B14F-4D97-AF65-F5344CB8AC3E}">
        <p14:creationId xmlns:p14="http://schemas.microsoft.com/office/powerpoint/2010/main" val="252756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686800" cy="6324600"/>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sz="4000" b="1" dirty="0"/>
              <a:t>يتم إنتاج المجلة الاذاعية لجمهور محدد ، ولابد أن يكون بناؤها محكما مع الاهتمام بمحتواها وتكمن المشكلة الاساسية </a:t>
            </a:r>
            <a:r>
              <a:rPr lang="ar-SA" sz="4000" b="1" dirty="0" err="1"/>
              <a:t>فى</a:t>
            </a:r>
            <a:r>
              <a:rPr lang="ar-SA" sz="4000" b="1" dirty="0"/>
              <a:t> هذا الشكل من البرنامج </a:t>
            </a:r>
            <a:r>
              <a:rPr lang="ar-SA" sz="4000" b="1" dirty="0" err="1"/>
              <a:t>فى</a:t>
            </a:r>
            <a:r>
              <a:rPr lang="ar-SA" sz="4000" b="1" dirty="0"/>
              <a:t> كيفية تحقيق التوازن والتوفيق بين ضرورة تماسك الفقرات من ناحية وبين تنوع هذه الفقرات من ناحية أخرى. </a:t>
            </a:r>
            <a:endParaRPr lang="en-US" sz="4000" b="1" dirty="0"/>
          </a:p>
          <a:p>
            <a:pPr algn="r" rtl="1"/>
            <a:r>
              <a:rPr lang="ar-SA" sz="4000" b="1" dirty="0"/>
              <a:t>هناك بعض العناصر، التي من خلال ثباتها واستقرارها، تساعد على تحقيق التماسك في المجلة الإذاعية من هذه العناصر : </a:t>
            </a:r>
            <a:endParaRPr lang="en-US" sz="4000" b="1" dirty="0"/>
          </a:p>
          <a:p>
            <a:pPr algn="r" rtl="1"/>
            <a:endParaRPr lang="en-US" sz="4000" b="1" dirty="0"/>
          </a:p>
        </p:txBody>
      </p:sp>
    </p:spTree>
    <p:extLst>
      <p:ext uri="{BB962C8B-B14F-4D97-AF65-F5344CB8AC3E}">
        <p14:creationId xmlns:p14="http://schemas.microsoft.com/office/powerpoint/2010/main" val="1708669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pPr rtl="1"/>
            <a:r>
              <a:rPr lang="ar-SA" sz="6000" b="1" dirty="0"/>
              <a:t>خامسا : الندوات </a:t>
            </a:r>
            <a:endParaRPr lang="en-US" sz="6000" b="1" dirty="0"/>
          </a:p>
        </p:txBody>
      </p:sp>
      <p:sp>
        <p:nvSpPr>
          <p:cNvPr id="3" name="عنصر نائب للمحتوى 2"/>
          <p:cNvSpPr>
            <a:spLocks noGrp="1"/>
          </p:cNvSpPr>
          <p:nvPr>
            <p:ph idx="1"/>
          </p:nvPr>
        </p:nvSpPr>
        <p:spPr>
          <a:xfrm>
            <a:off x="228600" y="1600200"/>
            <a:ext cx="8686800" cy="50292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r" rtl="1">
              <a:buNone/>
            </a:pPr>
            <a:r>
              <a:rPr lang="ar-SA" b="1" dirty="0"/>
              <a:t>المحاور </a:t>
            </a:r>
            <a:r>
              <a:rPr lang="ar-SA" b="1" dirty="0" err="1"/>
              <a:t>فى</a:t>
            </a:r>
            <a:r>
              <a:rPr lang="ar-SA" b="1" dirty="0"/>
              <a:t> هذه النوعية من الندوات الحوارية يواجه بجبهتين </a:t>
            </a:r>
            <a:r>
              <a:rPr lang="ar-SA" b="1" dirty="0" err="1"/>
              <a:t>فى</a:t>
            </a:r>
            <a:r>
              <a:rPr lang="ar-SA" b="1" dirty="0"/>
              <a:t> آن واحد </a:t>
            </a:r>
            <a:r>
              <a:rPr lang="ar-SA" b="1" dirty="0" err="1"/>
              <a:t>فى</a:t>
            </a:r>
            <a:r>
              <a:rPr lang="ar-SA" b="1" dirty="0"/>
              <a:t> إجراء الحوار الأولى الشخصيات المتخصصة من ضيوف البرنامج من أعلى مستوى من التمكن بمادتها </a:t>
            </a:r>
            <a:r>
              <a:rPr lang="ar-SA" b="1" dirty="0" err="1"/>
              <a:t>فى</a:t>
            </a:r>
            <a:r>
              <a:rPr lang="ar-SA" b="1" dirty="0"/>
              <a:t> كل مجال من المجالات والثانية المتداخلين </a:t>
            </a:r>
            <a:r>
              <a:rPr lang="ar-SA" b="1" dirty="0" err="1"/>
              <a:t>بالرأى</a:t>
            </a:r>
            <a:r>
              <a:rPr lang="ar-SA" b="1" dirty="0"/>
              <a:t> من جماهير المتلقين عبر التليفون وهو ما يضع المحاور أمام تحد شديد </a:t>
            </a:r>
            <a:r>
              <a:rPr lang="ar-SA" b="1" dirty="0" err="1"/>
              <a:t>فى</a:t>
            </a:r>
            <a:r>
              <a:rPr lang="ar-SA" b="1" dirty="0"/>
              <a:t> مواجهة الأطراف المشاركة أمامه والمسلحة بكل الوثائق والمستندات والدراسات الخاصة بموضوع الندوة </a:t>
            </a:r>
            <a:r>
              <a:rPr lang="ar-SA" b="1" dirty="0" err="1"/>
              <a:t>والتى</a:t>
            </a:r>
            <a:r>
              <a:rPr lang="ar-SA" b="1" dirty="0"/>
              <a:t> تتطلب عنصراً واعياً يدير المناقشات ويقود الحوار المتبادل بين الأطراف بكل المقدرة واللباقة والموضوعية </a:t>
            </a:r>
            <a:r>
              <a:rPr lang="ar-SA" b="1" dirty="0" err="1"/>
              <a:t>فى</a:t>
            </a:r>
            <a:r>
              <a:rPr lang="ar-SA" b="1" dirty="0"/>
              <a:t> إدارة الندوة والحفاظ على مستوى سخونة المناقشات بكل الحيادية والرؤية الواضحة لأبعاد الآراء والمضامين </a:t>
            </a:r>
            <a:r>
              <a:rPr lang="ar-SA" b="1" dirty="0" err="1"/>
              <a:t>التى</a:t>
            </a:r>
            <a:r>
              <a:rPr lang="ar-SA" b="1" dirty="0"/>
              <a:t> تتطرق إليها الندوة.</a:t>
            </a:r>
            <a:endParaRPr lang="en-US" b="1" dirty="0"/>
          </a:p>
          <a:p>
            <a:pPr marL="0" indent="0" algn="r" rtl="1">
              <a:buNone/>
            </a:pPr>
            <a:endParaRPr lang="en-US" b="1" dirty="0"/>
          </a:p>
        </p:txBody>
      </p:sp>
    </p:spTree>
    <p:extLst>
      <p:ext uri="{BB962C8B-B14F-4D97-AF65-F5344CB8AC3E}">
        <p14:creationId xmlns:p14="http://schemas.microsoft.com/office/powerpoint/2010/main" val="2926379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28600"/>
            <a:ext cx="8839200" cy="1189038"/>
          </a:xfrm>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3600" b="1" dirty="0"/>
              <a:t>يقسم الحوار الإذاعي إلى ثلاثة أنواع وفقاً لطبيعة الموضوع </a:t>
            </a:r>
            <a:endParaRPr lang="en-US" sz="3600" dirty="0"/>
          </a:p>
        </p:txBody>
      </p:sp>
      <p:sp>
        <p:nvSpPr>
          <p:cNvPr id="3" name="عنصر نائب للمحتوى 2"/>
          <p:cNvSpPr>
            <a:spLocks noGrp="1"/>
          </p:cNvSpPr>
          <p:nvPr>
            <p:ph idx="1"/>
          </p:nvPr>
        </p:nvSpPr>
        <p:spPr>
          <a:xfrm>
            <a:off x="228600" y="1600200"/>
            <a:ext cx="8763000" cy="50292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3600" b="1" dirty="0"/>
              <a:t>حوار المعلومة</a:t>
            </a:r>
            <a:r>
              <a:rPr lang="ar-SA" sz="3600" dirty="0"/>
              <a:t> : والهدف من إجراء هذا الحوار هو الحصول على معلومات كافية حول موضوع أو قضية معينة ، </a:t>
            </a:r>
            <a:r>
              <a:rPr lang="ar-SA" sz="3600" dirty="0" err="1"/>
              <a:t>أى</a:t>
            </a:r>
            <a:r>
              <a:rPr lang="ar-SA" sz="3600" dirty="0"/>
              <a:t> أن الهدف الأساسي من الحوار هو الحصول على المعلومة </a:t>
            </a:r>
            <a:r>
              <a:rPr lang="ar-SA" sz="3600" dirty="0" err="1"/>
              <a:t>التى</a:t>
            </a:r>
            <a:r>
              <a:rPr lang="ar-SA" sz="3600" dirty="0"/>
              <a:t> تشبع احتياجات </a:t>
            </a:r>
            <a:r>
              <a:rPr lang="ar-SA" sz="3600" dirty="0" err="1"/>
              <a:t>المتلقى</a:t>
            </a:r>
            <a:r>
              <a:rPr lang="ar-SA" sz="3600" dirty="0"/>
              <a:t> </a:t>
            </a:r>
            <a:endParaRPr lang="ar-EG" sz="3600" dirty="0" smtClean="0"/>
          </a:p>
          <a:p>
            <a:pPr marL="0" indent="0" algn="r" rtl="1">
              <a:buNone/>
            </a:pPr>
            <a:r>
              <a:rPr lang="ar-SA" sz="3600" b="1" dirty="0"/>
              <a:t>حوار الرأي :</a:t>
            </a:r>
            <a:r>
              <a:rPr lang="ar-SA" sz="3600" dirty="0"/>
              <a:t> والهدف منه هو الحصول على وجهة نظر وآراء بعض المسئولين أو المتخصصين أو حتى الإنسان </a:t>
            </a:r>
            <a:r>
              <a:rPr lang="ar-SA" sz="3600" dirty="0" err="1"/>
              <a:t>العادى</a:t>
            </a:r>
            <a:r>
              <a:rPr lang="ar-SA" sz="3600" dirty="0"/>
              <a:t> حول قضية معينة أو موضوع معين يشغل </a:t>
            </a:r>
            <a:r>
              <a:rPr lang="ar-SA" sz="3600" dirty="0" err="1"/>
              <a:t>الرآي</a:t>
            </a:r>
            <a:r>
              <a:rPr lang="ar-SA" sz="3600" dirty="0"/>
              <a:t> العام </a:t>
            </a:r>
            <a:endParaRPr lang="en-US" sz="3600" dirty="0"/>
          </a:p>
        </p:txBody>
      </p:sp>
    </p:spTree>
    <p:extLst>
      <p:ext uri="{BB962C8B-B14F-4D97-AF65-F5344CB8AC3E}">
        <p14:creationId xmlns:p14="http://schemas.microsoft.com/office/powerpoint/2010/main" val="26526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457200"/>
            <a:ext cx="8534400" cy="57912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SA" sz="4800" b="1" dirty="0"/>
              <a:t>حوار الشخصية :</a:t>
            </a:r>
            <a:r>
              <a:rPr lang="ar-SA" sz="4800" dirty="0"/>
              <a:t> والهدف من إجراء هذا الحوار هو الكشف عن جوانب شخصية معينة وتقديمها </a:t>
            </a:r>
            <a:r>
              <a:rPr lang="ar-SA" sz="4800" dirty="0" err="1"/>
              <a:t>للمتلقى</a:t>
            </a:r>
            <a:r>
              <a:rPr lang="ar-SA" sz="4800" dirty="0"/>
              <a:t> من جوانبها المختلفة ، وفى مثل هذا الحوار يتم إعادة تقديم المتميزين </a:t>
            </a:r>
            <a:r>
              <a:rPr lang="ar-SA" sz="4800" dirty="0" err="1"/>
              <a:t>فى</a:t>
            </a:r>
            <a:r>
              <a:rPr lang="ar-SA" sz="4800" dirty="0"/>
              <a:t> المجالات المختلفة للتعرف على الجوانب الشخصية </a:t>
            </a:r>
            <a:r>
              <a:rPr lang="ar-SA" sz="4800" dirty="0" err="1"/>
              <a:t>التى</a:t>
            </a:r>
            <a:r>
              <a:rPr lang="ar-SA" sz="4800" dirty="0"/>
              <a:t> أثرت فيهم وأهلتهم لمثل هذا التميز </a:t>
            </a:r>
            <a:r>
              <a:rPr lang="ar-SA" sz="4800" dirty="0" err="1"/>
              <a:t>كى</a:t>
            </a:r>
            <a:r>
              <a:rPr lang="ar-SA" sz="4800" dirty="0"/>
              <a:t> يكونوا قدوة لغيرهم </a:t>
            </a:r>
            <a:endParaRPr lang="en-US" sz="4800" dirty="0"/>
          </a:p>
        </p:txBody>
      </p:sp>
    </p:spTree>
    <p:extLst>
      <p:ext uri="{BB962C8B-B14F-4D97-AF65-F5344CB8AC3E}">
        <p14:creationId xmlns:p14="http://schemas.microsoft.com/office/powerpoint/2010/main" val="1309786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rtl="1"/>
            <a:r>
              <a:rPr lang="ar-SA" b="1" dirty="0"/>
              <a:t>الإعداد الجيد للحوار ينقسم إلى خمس مراحل </a:t>
            </a:r>
            <a:endParaRPr lang="en-US" dirty="0"/>
          </a:p>
        </p:txBody>
      </p:sp>
      <p:sp>
        <p:nvSpPr>
          <p:cNvPr id="3" name="عنصر نائب للمحتوى 2"/>
          <p:cNvSpPr>
            <a:spLocks noGrp="1"/>
          </p:cNvSpPr>
          <p:nvPr>
            <p:ph idx="1"/>
          </p:nvPr>
        </p:nvSpPr>
        <p:spPr>
          <a:xfrm>
            <a:off x="228600" y="1600200"/>
            <a:ext cx="8686800" cy="49530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3600" b="1" dirty="0"/>
              <a:t>أولا : اختيار الموضوع : </a:t>
            </a:r>
            <a:r>
              <a:rPr lang="ar-SA" sz="3600" dirty="0"/>
              <a:t>هناك العديد من الموضوعات </a:t>
            </a:r>
            <a:r>
              <a:rPr lang="ar-SA" sz="3600" dirty="0" err="1"/>
              <a:t>التى</a:t>
            </a:r>
            <a:r>
              <a:rPr lang="ar-SA" sz="3600" dirty="0"/>
              <a:t> يمكن أن تكون مجالا للحوار وينبع اختيار الموضوع الجيد للحوار من جوانب عدة أولها مدى أهمية هذا الموضوع فوقت الإذاعة المسموعة والمرئية وقت ثمين يجب أن يستغل فيما يفيد وبالتالي ينبع من اختيار الموضوع الجيد من مدى أهميته لجمهور المتلقين ، والجانب الثاني ينبع من الإجابة على تساؤل هام ماذا أود أن أقدم من خلال هذا الموضوع بمعنى ما الهدف من إجراء هذا الحوار حول هذا الموضوع </a:t>
            </a:r>
            <a:endParaRPr lang="en-US" sz="3600" dirty="0"/>
          </a:p>
        </p:txBody>
      </p:sp>
    </p:spTree>
    <p:extLst>
      <p:ext uri="{BB962C8B-B14F-4D97-AF65-F5344CB8AC3E}">
        <p14:creationId xmlns:p14="http://schemas.microsoft.com/office/powerpoint/2010/main" val="2336458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3246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lgn="r" rtl="1">
              <a:buNone/>
            </a:pPr>
            <a:r>
              <a:rPr lang="ar-SA" b="1" dirty="0"/>
              <a:t>ثانيا : البحث الميداني : </a:t>
            </a:r>
            <a:r>
              <a:rPr lang="ar-SA" dirty="0"/>
              <a:t>المقصود هنا البحث </a:t>
            </a:r>
            <a:r>
              <a:rPr lang="ar-SA" dirty="0" err="1"/>
              <a:t>فى</a:t>
            </a:r>
            <a:r>
              <a:rPr lang="ar-SA" dirty="0"/>
              <a:t> كافة الاتجاهات وجمع أكبر كم من المعلومات حول موضوع الحوار ومعرفة التفاصيل الدقيقة لجوانب الموضوع بقدر الإمكان ، بالإضافة إلى جمع معلومات كافية عن الضيف </a:t>
            </a:r>
            <a:endParaRPr lang="ar-EG" dirty="0" smtClean="0"/>
          </a:p>
          <a:p>
            <a:pPr marL="0" indent="0" algn="r" rtl="1">
              <a:buNone/>
            </a:pPr>
            <a:r>
              <a:rPr lang="ar-SA" b="1" dirty="0"/>
              <a:t>وتتعدد مصادر جمع المعلومات ويمكن حصر غالبيتها </a:t>
            </a:r>
            <a:r>
              <a:rPr lang="ar-SA" b="1" dirty="0" err="1"/>
              <a:t>فى</a:t>
            </a:r>
            <a:r>
              <a:rPr lang="ar-SA" b="1" dirty="0"/>
              <a:t> التالي : </a:t>
            </a:r>
            <a:endParaRPr lang="en-US" dirty="0"/>
          </a:p>
          <a:p>
            <a:pPr marL="0" indent="0" algn="r" rtl="1">
              <a:buNone/>
            </a:pPr>
            <a:r>
              <a:rPr lang="ar-SA" dirty="0"/>
              <a:t>*الاطلاع على ما كتب حول الموضوع </a:t>
            </a:r>
            <a:r>
              <a:rPr lang="ar-SA" dirty="0" err="1"/>
              <a:t>فى</a:t>
            </a:r>
            <a:r>
              <a:rPr lang="ar-SA" dirty="0"/>
              <a:t> الصحف والمجلات والكتب المختلفة </a:t>
            </a:r>
            <a:r>
              <a:rPr lang="ar-EG" dirty="0" smtClean="0"/>
              <a:t> </a:t>
            </a:r>
            <a:r>
              <a:rPr lang="ar-SA" dirty="0" smtClean="0"/>
              <a:t> </a:t>
            </a:r>
            <a:endParaRPr lang="en-US" dirty="0"/>
          </a:p>
          <a:p>
            <a:pPr marL="0" indent="0" algn="r" rtl="1">
              <a:buNone/>
            </a:pPr>
            <a:r>
              <a:rPr lang="ar-SA" dirty="0"/>
              <a:t> *زيارة المكتبات المتخصصة ومراكز البحوث والجامعات الخاصة عن معالجة الموضوعات العلمية </a:t>
            </a:r>
            <a:r>
              <a:rPr lang="ar-EG" dirty="0" smtClean="0"/>
              <a:t> </a:t>
            </a:r>
            <a:r>
              <a:rPr lang="ar-SA" dirty="0" smtClean="0"/>
              <a:t> </a:t>
            </a:r>
            <a:endParaRPr lang="en-US" dirty="0"/>
          </a:p>
          <a:p>
            <a:pPr marL="0" indent="0" algn="r" rtl="1">
              <a:buNone/>
            </a:pPr>
            <a:r>
              <a:rPr lang="ar-SA" dirty="0"/>
              <a:t> *المقابلة الشخصية مع كل من له علاقة بالموضوع والحصول على المعلومات الميدانية اللازمة منه </a:t>
            </a:r>
            <a:r>
              <a:rPr lang="ar-EG" dirty="0" smtClean="0"/>
              <a:t> </a:t>
            </a:r>
            <a:r>
              <a:rPr lang="ar-SA" dirty="0" smtClean="0"/>
              <a:t> </a:t>
            </a:r>
            <a:endParaRPr lang="en-US" dirty="0"/>
          </a:p>
          <a:p>
            <a:pPr marL="0" indent="0" algn="r" rtl="1">
              <a:buNone/>
            </a:pPr>
            <a:r>
              <a:rPr lang="ar-SA" dirty="0"/>
              <a:t> *الزيارات الميدانية للأماكن </a:t>
            </a:r>
            <a:r>
              <a:rPr lang="ar-SA" dirty="0" err="1"/>
              <a:t>التى</a:t>
            </a:r>
            <a:r>
              <a:rPr lang="ar-SA" dirty="0"/>
              <a:t> ترتبط بالموضوع ومقابلة الناس المحيطين بها لاستكمال الجوانب المختلفة للموضوع </a:t>
            </a:r>
            <a:r>
              <a:rPr lang="ar-EG" dirty="0" smtClean="0"/>
              <a:t> </a:t>
            </a:r>
            <a:r>
              <a:rPr lang="ar-SA" dirty="0" smtClean="0"/>
              <a:t> </a:t>
            </a:r>
            <a:endParaRPr lang="en-US" dirty="0"/>
          </a:p>
          <a:p>
            <a:pPr marL="0" indent="0" algn="r" rtl="1">
              <a:buNone/>
            </a:pPr>
            <a:endParaRPr lang="en-US" dirty="0"/>
          </a:p>
        </p:txBody>
      </p:sp>
    </p:spTree>
    <p:extLst>
      <p:ext uri="{BB962C8B-B14F-4D97-AF65-F5344CB8AC3E}">
        <p14:creationId xmlns:p14="http://schemas.microsoft.com/office/powerpoint/2010/main" val="311558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2484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3600" b="1" dirty="0"/>
              <a:t>ثالثا : وضع أسئلة محورية أو نقاط محورية للموضوع : </a:t>
            </a:r>
            <a:endParaRPr lang="en-US" sz="3600" dirty="0"/>
          </a:p>
          <a:p>
            <a:pPr marL="0" indent="0" algn="r" rtl="1">
              <a:buNone/>
            </a:pPr>
            <a:r>
              <a:rPr lang="ar-SA" sz="3600" dirty="0"/>
              <a:t>هل من الأفضل أن نضع أسئلة محورية تكون أساساً للحوار أم أنه من الأفضل وضع بعض النقاط الأساسية للتذكرة يتم ترجمتها إلى أسئلة فورية أثناء إجراء الحوار . نجد أنه هناك اختلاف </a:t>
            </a:r>
            <a:r>
              <a:rPr lang="ar-SA" sz="3600" dirty="0" err="1"/>
              <a:t>فى</a:t>
            </a:r>
            <a:r>
              <a:rPr lang="ar-SA" sz="3600" dirty="0"/>
              <a:t> وجهات النظر حول هذا الجانب ، فبعض الآراء ترى ضرورة وضع أسئلة أساسية تسبق إجراء الحوار والبعض الآخر يرى أنه يجب فقط وضع نقاط أساسية تعطي مجالا أفضل لإجراء الحوار تكون عنواناً للمحاور أو الإذاعي لتذكرة بأهم النقاط </a:t>
            </a:r>
            <a:r>
              <a:rPr lang="ar-SA" sz="3600" dirty="0" err="1"/>
              <a:t>التى</a:t>
            </a:r>
            <a:r>
              <a:rPr lang="ar-SA" sz="3600" dirty="0"/>
              <a:t> يجب أن يدور الحوار حولها </a:t>
            </a:r>
            <a:endParaRPr lang="en-US" sz="3600" dirty="0"/>
          </a:p>
        </p:txBody>
      </p:sp>
    </p:spTree>
    <p:extLst>
      <p:ext uri="{BB962C8B-B14F-4D97-AF65-F5344CB8AC3E}">
        <p14:creationId xmlns:p14="http://schemas.microsoft.com/office/powerpoint/2010/main" val="893622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2484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3600" b="1" u="dbl" dirty="0"/>
              <a:t>هناك معايير على المذيع أن يضعها </a:t>
            </a:r>
            <a:r>
              <a:rPr lang="ar-SA" sz="3600" b="1" u="dbl" dirty="0" err="1"/>
              <a:t>فى</a:t>
            </a:r>
            <a:r>
              <a:rPr lang="ar-SA" sz="3600" b="1" u="dbl" dirty="0"/>
              <a:t> اعتباره عند صياغته للأسئلة : </a:t>
            </a:r>
            <a:endParaRPr lang="en-US" sz="3600" b="1" dirty="0"/>
          </a:p>
          <a:p>
            <a:pPr marL="0" indent="0" algn="r" rtl="1">
              <a:buNone/>
            </a:pPr>
            <a:r>
              <a:rPr lang="ar-SA" sz="3600" b="1" dirty="0"/>
              <a:t>*أن تكون دقيقة ومحددة .					</a:t>
            </a:r>
            <a:r>
              <a:rPr lang="ar-SA" sz="3600" b="1" dirty="0" smtClean="0"/>
              <a:t> </a:t>
            </a:r>
            <a:endParaRPr lang="en-US" sz="3600" b="1" dirty="0"/>
          </a:p>
          <a:p>
            <a:pPr marL="0" indent="0" algn="r" rtl="1">
              <a:buNone/>
            </a:pPr>
            <a:r>
              <a:rPr lang="ar-SA" sz="3600" b="1" dirty="0"/>
              <a:t>*أن ترتبط بموضوع الحوار وتغطي جوانبه.</a:t>
            </a:r>
            <a:endParaRPr lang="en-US" sz="3600" b="1" dirty="0"/>
          </a:p>
          <a:p>
            <a:pPr marL="0" indent="0" algn="r" rtl="1">
              <a:buNone/>
            </a:pPr>
            <a:r>
              <a:rPr lang="ar-SA" sz="3600" b="1" dirty="0"/>
              <a:t>*أن تتناسب مع تخصص الضيف.</a:t>
            </a:r>
            <a:endParaRPr lang="en-US" sz="3600" b="1" dirty="0"/>
          </a:p>
          <a:p>
            <a:pPr marL="0" indent="0" algn="r" rtl="1">
              <a:buNone/>
            </a:pPr>
            <a:r>
              <a:rPr lang="ar-SA" sz="3600" b="1" dirty="0"/>
              <a:t>*ألا يكون السؤال مركبا يضم أكثر من سؤال في صيغة واحد </a:t>
            </a:r>
            <a:endParaRPr lang="en-US" sz="3600" b="1" dirty="0"/>
          </a:p>
          <a:p>
            <a:pPr marL="0" indent="0" algn="r" rtl="1">
              <a:buNone/>
            </a:pPr>
            <a:r>
              <a:rPr lang="ar-SA" sz="3600" b="1" dirty="0"/>
              <a:t>*ألا يكون السؤال </a:t>
            </a:r>
            <a:r>
              <a:rPr lang="ar-SA" sz="3600" b="1" dirty="0" err="1"/>
              <a:t>موحيا</a:t>
            </a:r>
            <a:r>
              <a:rPr lang="ar-SA" sz="3600" b="1" dirty="0"/>
              <a:t> .</a:t>
            </a:r>
            <a:endParaRPr lang="en-US" sz="3600" b="1" dirty="0"/>
          </a:p>
          <a:p>
            <a:pPr marL="0" indent="0" algn="r" rtl="1">
              <a:buNone/>
            </a:pPr>
            <a:r>
              <a:rPr lang="ar-SA" sz="3600" b="1" dirty="0"/>
              <a:t>*تجنب الأسئلة المغلقة بقدر الإمكان</a:t>
            </a:r>
            <a:endParaRPr lang="en-US" sz="3600" b="1" dirty="0"/>
          </a:p>
        </p:txBody>
      </p:sp>
    </p:spTree>
    <p:extLst>
      <p:ext uri="{BB962C8B-B14F-4D97-AF65-F5344CB8AC3E}">
        <p14:creationId xmlns:p14="http://schemas.microsoft.com/office/powerpoint/2010/main" val="474954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2484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SA" b="1" dirty="0"/>
              <a:t>رابعا : اختيار شخصية الضيف : </a:t>
            </a:r>
            <a:r>
              <a:rPr lang="ar-SA" dirty="0"/>
              <a:t>إن اختيار شخصية الضيف عامل هام من عوامل نجاح الحوار وجودته والاختيار الجيد ينبع من اختيار الضيف المناسب لموضوع الحوار والذى يستطيع بحكم تخصصه أو مسئوليته أو معرفته أن يدلو بدلوه </a:t>
            </a:r>
            <a:r>
              <a:rPr lang="ar-SA" dirty="0" err="1"/>
              <a:t>فى</a:t>
            </a:r>
            <a:r>
              <a:rPr lang="ar-SA" dirty="0"/>
              <a:t> موضوع الحوار ، فلا تأتي مثلا بأستاذ </a:t>
            </a:r>
            <a:r>
              <a:rPr lang="ar-SA" dirty="0" err="1"/>
              <a:t>فى</a:t>
            </a:r>
            <a:r>
              <a:rPr lang="ar-SA" dirty="0"/>
              <a:t> الأدب </a:t>
            </a:r>
            <a:r>
              <a:rPr lang="ar-SA" dirty="0" err="1"/>
              <a:t>العربى</a:t>
            </a:r>
            <a:r>
              <a:rPr lang="ar-SA" dirty="0"/>
              <a:t> كي يتحدث عن خطورة المبيدات </a:t>
            </a:r>
            <a:endParaRPr lang="ar-EG" dirty="0" smtClean="0"/>
          </a:p>
          <a:p>
            <a:pPr marL="0" indent="0" algn="r" rtl="1">
              <a:buNone/>
            </a:pPr>
            <a:r>
              <a:rPr lang="ar-SA" b="1" u="sng" dirty="0"/>
              <a:t>وهناك مجموعة من العوامل فيما يتعلق بالضيف تجعل المذيع ينتج حوارا جيدا أهم هذه العوامل : </a:t>
            </a:r>
            <a:endParaRPr lang="en-US" dirty="0"/>
          </a:p>
          <a:p>
            <a:pPr marL="0" indent="0" algn="r" rtl="1">
              <a:buNone/>
            </a:pPr>
            <a:r>
              <a:rPr lang="ar-SA" dirty="0"/>
              <a:t>*اختيار الضيف المناسب للموضوع المناسب .</a:t>
            </a:r>
            <a:endParaRPr lang="en-US" dirty="0"/>
          </a:p>
          <a:p>
            <a:pPr marL="0" indent="0" algn="r" rtl="1">
              <a:buNone/>
            </a:pPr>
            <a:r>
              <a:rPr lang="ar-SA" dirty="0"/>
              <a:t>* معرفة السيرة الذاتية للضيف التي تشمل ثقافته ، وضعه الاجتماعي </a:t>
            </a:r>
            <a:endParaRPr lang="ar-EG" dirty="0" smtClean="0"/>
          </a:p>
          <a:p>
            <a:pPr marL="0" indent="0" algn="r" rtl="1">
              <a:buNone/>
            </a:pPr>
            <a:endParaRPr lang="en-US" dirty="0"/>
          </a:p>
        </p:txBody>
      </p:sp>
    </p:spTree>
    <p:extLst>
      <p:ext uri="{BB962C8B-B14F-4D97-AF65-F5344CB8AC3E}">
        <p14:creationId xmlns:p14="http://schemas.microsoft.com/office/powerpoint/2010/main" val="2965880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b="1" dirty="0"/>
              <a:t>الإدارة الفعالة للحوار </a:t>
            </a:r>
            <a:endParaRPr lang="en-US" sz="5400" dirty="0"/>
          </a:p>
        </p:txBody>
      </p:sp>
      <p:sp>
        <p:nvSpPr>
          <p:cNvPr id="3" name="عنصر نائب للمحتوى 2"/>
          <p:cNvSpPr>
            <a:spLocks noGrp="1"/>
          </p:cNvSpPr>
          <p:nvPr>
            <p:ph idx="1"/>
          </p:nvPr>
        </p:nvSpPr>
        <p:spPr>
          <a:xfrm>
            <a:off x="304800" y="1600200"/>
            <a:ext cx="8534400" cy="50292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r" rtl="1">
              <a:buNone/>
            </a:pPr>
            <a:r>
              <a:rPr lang="ar-SA" dirty="0"/>
              <a:t>تقوم الإدارة الفعالة للحوار الإذاعي على مبدأين أساسيين  مهمين : </a:t>
            </a:r>
            <a:endParaRPr lang="en-US" dirty="0"/>
          </a:p>
          <a:p>
            <a:pPr marL="0" indent="0" algn="r" rtl="1">
              <a:buNone/>
            </a:pPr>
            <a:r>
              <a:rPr lang="ar-SA" b="1" dirty="0"/>
              <a:t>* تجنب التجريد</a:t>
            </a:r>
            <a:r>
              <a:rPr lang="ar-SA" dirty="0"/>
              <a:t> : أحد الجوانب الأساسية </a:t>
            </a:r>
            <a:r>
              <a:rPr lang="ar-SA" dirty="0" err="1"/>
              <a:t>فى</a:t>
            </a:r>
            <a:r>
              <a:rPr lang="ar-SA" dirty="0"/>
              <a:t> الحوار والتي تؤثر على أسلوب كل محاور ، هو سلم التجريد وتشير هذه العبارة إلى حقيقة مفادها أن ثمة تعبيرات متعددة متاحة عادة لتطلق علي الظاهرة الواحدة بعض هذه التعبيرات يكون دقيقا محددا وبعضها الآخر يكون عاما وغير محدد وعلي سبيل المثال عندما نقول طعام – فاكهة – تفاحة ، فإن كلمة تفاحة كلمة محددة ودقيقة ، المقصود منها فاكهة التفاح ، ولكنها </a:t>
            </a:r>
            <a:r>
              <a:rPr lang="ar-SA" dirty="0" err="1"/>
              <a:t>فى</a:t>
            </a:r>
            <a:r>
              <a:rPr lang="ar-SA" dirty="0"/>
              <a:t> نفس الوقت طعام لأنها تؤكل ، وعلى ذلك فالكلمات الثلاث صحيحة، ولكن كلمة طعام هي على أعلي مستوى سلم التجريد ، تليها في المستوى كلمة فاكهة، ثم تأتي كلمة تفاحة </a:t>
            </a:r>
            <a:r>
              <a:rPr lang="ar-SA" dirty="0" err="1"/>
              <a:t>فى</a:t>
            </a:r>
            <a:r>
              <a:rPr lang="ar-SA" dirty="0"/>
              <a:t> أدني مستوى من سلم التجريد وهي محددة المعني تماما.</a:t>
            </a:r>
            <a:endParaRPr lang="en-US" dirty="0"/>
          </a:p>
          <a:p>
            <a:pPr marL="0" indent="0" algn="r">
              <a:buNone/>
            </a:pPr>
            <a:endParaRPr lang="en-US" dirty="0"/>
          </a:p>
        </p:txBody>
      </p:sp>
    </p:spTree>
    <p:extLst>
      <p:ext uri="{BB962C8B-B14F-4D97-AF65-F5344CB8AC3E}">
        <p14:creationId xmlns:p14="http://schemas.microsoft.com/office/powerpoint/2010/main" val="3637771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2484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4000" b="1" dirty="0"/>
              <a:t>تجنب الانحياز </a:t>
            </a:r>
            <a:r>
              <a:rPr lang="ar-SA" sz="4000" dirty="0"/>
              <a:t>:المبدأ الأساسي المهم الثاني </a:t>
            </a:r>
            <a:r>
              <a:rPr lang="ar-SA" sz="4000" dirty="0" err="1"/>
              <a:t>فى</a:t>
            </a:r>
            <a:r>
              <a:rPr lang="ar-SA" sz="4000" dirty="0"/>
              <a:t> الإدارة الفعالة للحوار أن يكون المذيع المحاور محايدا نلاحظ أحيانا عند إدارة حوار مع ضيف حول موضوع مثير للجدل أو </a:t>
            </a:r>
            <a:r>
              <a:rPr lang="ar-SA" sz="4000" dirty="0" err="1"/>
              <a:t>يحظي</a:t>
            </a:r>
            <a:r>
              <a:rPr lang="ar-SA" sz="4000" dirty="0"/>
              <a:t> بأهمية كبيرة أن يميل المذيع للقبول – بدون تساؤل – بآراء الضيف فيوافق عليها وذلك خطأ كبير فالمذيع كإنسان له آراؤه الخاصة به وهو حر </a:t>
            </a:r>
            <a:r>
              <a:rPr lang="ar-SA" sz="4000" dirty="0" err="1"/>
              <a:t>فى</a:t>
            </a:r>
            <a:r>
              <a:rPr lang="ar-SA" sz="4000" dirty="0"/>
              <a:t> أن يوافق أو لا يوافق علي عبارة ما أما كمحاور مسئول فإن عليه التزاما أن يوجه المزيد من الأسئلة للخروج من الضيف نفسه بالأدلة الواقعية</a:t>
            </a:r>
            <a:endParaRPr lang="en-US" sz="4000" dirty="0"/>
          </a:p>
        </p:txBody>
      </p:sp>
    </p:spTree>
    <p:extLst>
      <p:ext uri="{BB962C8B-B14F-4D97-AF65-F5344CB8AC3E}">
        <p14:creationId xmlns:p14="http://schemas.microsoft.com/office/powerpoint/2010/main" val="2254452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763000" cy="64008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3600" b="1" dirty="0"/>
              <a:t>- عنوان المجلة الذى يعكس أهدافها .   </a:t>
            </a:r>
            <a:endParaRPr lang="en-US" sz="3600" b="1" dirty="0"/>
          </a:p>
          <a:p>
            <a:pPr marL="0" indent="0" algn="r" rtl="1">
              <a:buNone/>
            </a:pPr>
            <a:r>
              <a:rPr lang="ar-SA" sz="3600" b="1" dirty="0"/>
              <a:t>-  اللحن المميز النابع من المضمون .</a:t>
            </a:r>
            <a:endParaRPr lang="en-US" sz="3600" b="1" dirty="0"/>
          </a:p>
          <a:p>
            <a:pPr marL="0" indent="0" algn="r" rtl="1">
              <a:buNone/>
            </a:pPr>
            <a:r>
              <a:rPr lang="ar-SA" sz="3600" b="1" dirty="0"/>
              <a:t>- وقت البث الثابت .	 </a:t>
            </a:r>
            <a:endParaRPr lang="en-US" sz="3600" b="1" dirty="0"/>
          </a:p>
          <a:p>
            <a:pPr marL="0" indent="0" algn="r" rtl="1">
              <a:buNone/>
            </a:pPr>
            <a:r>
              <a:rPr lang="ar-SA" sz="3600" b="1" dirty="0"/>
              <a:t>- مدة المجلة التي لا يطرأ عليها تغيير من أسبوع لآخر.</a:t>
            </a:r>
            <a:endParaRPr lang="en-US" sz="3600" b="1" dirty="0"/>
          </a:p>
          <a:p>
            <a:pPr marL="0" lvl="0" indent="0" algn="r" rtl="1">
              <a:buNone/>
            </a:pPr>
            <a:r>
              <a:rPr lang="ar-SA" sz="3600" b="1" dirty="0"/>
              <a:t>التقديم الذى يضبط النغمة العامة، ويبني علاقة الألفة والصداقة بين المستمع وبين المجلة.</a:t>
            </a:r>
            <a:endParaRPr lang="en-US" sz="3600" b="1" dirty="0"/>
          </a:p>
          <a:p>
            <a:pPr marL="0" lvl="0" indent="0" algn="r" rtl="1">
              <a:buNone/>
            </a:pPr>
            <a:r>
              <a:rPr lang="ar-SA" sz="3600" b="1" dirty="0"/>
              <a:t> أسلوب الربط الذى لا يقدم الفقرات فحسب وإنما يسعي أيضا إلى خلق مناخ عام من التماسك. </a:t>
            </a:r>
            <a:endParaRPr lang="en-US" sz="3600" b="1" dirty="0"/>
          </a:p>
          <a:p>
            <a:pPr marL="0" lvl="0" indent="0" algn="r" rtl="1">
              <a:buNone/>
            </a:pPr>
            <a:r>
              <a:rPr lang="ar-SA" sz="3600" b="1" dirty="0"/>
              <a:t> البناء الذى يقوم علي الفقرات المتنوعة والمتوازنة.</a:t>
            </a:r>
            <a:endParaRPr lang="en-US" sz="3600" b="1" dirty="0"/>
          </a:p>
          <a:p>
            <a:pPr marL="0" indent="0" algn="r">
              <a:buNone/>
            </a:pPr>
            <a:endParaRPr lang="en-US" sz="3600" b="1" dirty="0"/>
          </a:p>
        </p:txBody>
      </p:sp>
    </p:spTree>
    <p:extLst>
      <p:ext uri="{BB962C8B-B14F-4D97-AF65-F5344CB8AC3E}">
        <p14:creationId xmlns:p14="http://schemas.microsoft.com/office/powerpoint/2010/main" val="2683070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28600"/>
            <a:ext cx="8839200" cy="1189038"/>
          </a:xfrm>
        </p:spPr>
        <p:style>
          <a:lnRef idx="1">
            <a:schemeClr val="accent2"/>
          </a:lnRef>
          <a:fillRef idx="3">
            <a:schemeClr val="accent2"/>
          </a:fillRef>
          <a:effectRef idx="2">
            <a:schemeClr val="accent2"/>
          </a:effectRef>
          <a:fontRef idx="minor">
            <a:schemeClr val="lt1"/>
          </a:fontRef>
        </p:style>
        <p:txBody>
          <a:bodyPr>
            <a:normAutofit fontScale="90000"/>
          </a:bodyPr>
          <a:lstStyle/>
          <a:p>
            <a:pPr rtl="1"/>
            <a:r>
              <a:rPr lang="ar-SA" b="1" dirty="0"/>
              <a:t>ما يجب فعله، وما يجب تجنب فعله</a:t>
            </a:r>
            <a:r>
              <a:rPr lang="ar-SA" dirty="0"/>
              <a:t> </a:t>
            </a:r>
            <a:r>
              <a:rPr lang="ar-SA" b="1" dirty="0"/>
              <a:t>في إدارة الحوار الإذاعي</a:t>
            </a:r>
            <a:r>
              <a:rPr lang="ar-SA" dirty="0"/>
              <a:t> </a:t>
            </a:r>
            <a:endParaRPr lang="en-US" dirty="0"/>
          </a:p>
        </p:txBody>
      </p:sp>
      <p:sp>
        <p:nvSpPr>
          <p:cNvPr id="3" name="عنصر نائب للمحتوى 2"/>
          <p:cNvSpPr>
            <a:spLocks noGrp="1"/>
          </p:cNvSpPr>
          <p:nvPr>
            <p:ph idx="1"/>
          </p:nvPr>
        </p:nvSpPr>
        <p:spPr>
          <a:xfrm>
            <a:off x="228600" y="1600200"/>
            <a:ext cx="8763000" cy="5105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r" rtl="1">
              <a:buNone/>
            </a:pPr>
            <a:r>
              <a:rPr lang="ar-SA" dirty="0"/>
              <a:t>1</a:t>
            </a:r>
            <a:r>
              <a:rPr lang="ar-SA" b="1" dirty="0"/>
              <a:t>- الإعداد للحوار :</a:t>
            </a:r>
            <a:r>
              <a:rPr lang="ar-SA" dirty="0"/>
              <a:t>  </a:t>
            </a:r>
            <a:endParaRPr lang="en-US" dirty="0"/>
          </a:p>
          <a:p>
            <a:pPr marL="0" indent="0" algn="r" rtl="1">
              <a:buNone/>
            </a:pPr>
            <a:r>
              <a:rPr lang="ar-SA" b="1" dirty="0"/>
              <a:t>(أ) ابحث </a:t>
            </a:r>
            <a:r>
              <a:rPr lang="ar-SA" b="1" dirty="0" err="1"/>
              <a:t>فى</a:t>
            </a:r>
            <a:r>
              <a:rPr lang="ar-SA" b="1" dirty="0"/>
              <a:t> خلفية الضيف بعناية ، منجزاته اتجاهاته، معتقداته، الوظائف التي تقلدها ، وضعه الاجتماعي :</a:t>
            </a:r>
            <a:r>
              <a:rPr lang="ar-SA" dirty="0"/>
              <a:t> ومن بين أهم مراجع المعلومات عن المشاهير والموضوعات العالمية المهمة : </a:t>
            </a:r>
            <a:endParaRPr lang="en-US" dirty="0"/>
          </a:p>
          <a:p>
            <a:pPr marL="0" indent="0" algn="r" rtl="1">
              <a:buNone/>
            </a:pPr>
            <a:r>
              <a:rPr lang="ar-SA" dirty="0"/>
              <a:t>*المرجع العالمي المعروف </a:t>
            </a:r>
            <a:r>
              <a:rPr lang="en-US" dirty="0"/>
              <a:t>who`s who </a:t>
            </a:r>
            <a:r>
              <a:rPr lang="ar-SA" dirty="0"/>
              <a:t> ( في السياسة والتعليم والطب والعلوم وغير ذلك من المجالات </a:t>
            </a:r>
            <a:r>
              <a:rPr lang="ar-SA" dirty="0" smtClean="0"/>
              <a:t>).</a:t>
            </a:r>
            <a:endParaRPr lang="ar-EG" dirty="0" smtClean="0"/>
          </a:p>
          <a:p>
            <a:pPr marL="0" indent="0" algn="r" rtl="1">
              <a:buNone/>
            </a:pPr>
            <a:r>
              <a:rPr lang="ar-SA" dirty="0"/>
              <a:t>*بنوك المعلومات التي يتم تحديثها باستمرار </a:t>
            </a:r>
            <a:r>
              <a:rPr lang="ar-SA" dirty="0" err="1"/>
              <a:t>فى</a:t>
            </a:r>
            <a:r>
              <a:rPr lang="ar-SA" dirty="0"/>
              <a:t> الشبكات الإذاعية الكبرى.</a:t>
            </a:r>
            <a:endParaRPr lang="en-US" dirty="0"/>
          </a:p>
          <a:p>
            <a:pPr marL="0" indent="0" algn="r" rtl="1">
              <a:buNone/>
            </a:pPr>
            <a:r>
              <a:rPr lang="ar-SA" dirty="0"/>
              <a:t>أما إذا كان الضيف لا </a:t>
            </a:r>
            <a:r>
              <a:rPr lang="ar-SA" dirty="0" err="1"/>
              <a:t>يحظي</a:t>
            </a:r>
            <a:r>
              <a:rPr lang="ar-SA" dirty="0"/>
              <a:t> بشهرة عالمية تؤهله لأن يدرج </a:t>
            </a:r>
            <a:r>
              <a:rPr lang="ar-SA" dirty="0" err="1"/>
              <a:t>فى</a:t>
            </a:r>
            <a:r>
              <a:rPr lang="ar-SA" dirty="0"/>
              <a:t> موسوعات عالمية كبرى فإنه يمكن للإذاعي أن يحصل على معلومات عنه من أرشيف الصحف الوطنية والمكتبات العامة</a:t>
            </a:r>
            <a:endParaRPr lang="en-US" dirty="0"/>
          </a:p>
          <a:p>
            <a:pPr marL="0" indent="0" algn="r" rtl="1">
              <a:buNone/>
            </a:pPr>
            <a:endParaRPr lang="en-US" dirty="0"/>
          </a:p>
        </p:txBody>
      </p:sp>
    </p:spTree>
    <p:extLst>
      <p:ext uri="{BB962C8B-B14F-4D97-AF65-F5344CB8AC3E}">
        <p14:creationId xmlns:p14="http://schemas.microsoft.com/office/powerpoint/2010/main" val="3284068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00800"/>
          </a:xfrm>
        </p:spPr>
        <p:style>
          <a:lnRef idx="1">
            <a:schemeClr val="accent2"/>
          </a:lnRef>
          <a:fillRef idx="2">
            <a:schemeClr val="accent2"/>
          </a:fillRef>
          <a:effectRef idx="1">
            <a:schemeClr val="accent2"/>
          </a:effectRef>
          <a:fontRef idx="minor">
            <a:schemeClr val="dk1"/>
          </a:fontRef>
        </p:style>
        <p:txBody>
          <a:bodyPr/>
          <a:lstStyle/>
          <a:p>
            <a:pPr marL="0" indent="0" algn="r" rtl="1">
              <a:buNone/>
            </a:pPr>
            <a:r>
              <a:rPr lang="ar-SA" b="1" dirty="0"/>
              <a:t>(ب) تأكد أن الموضوع الذى سيطرح للمناقشة يحظى باهتمام الناس :</a:t>
            </a:r>
            <a:r>
              <a:rPr lang="ar-SA" dirty="0"/>
              <a:t> بالرغم من أن ضيفا بليد الحس يمكنه أن يصيب أكثر الموضوعات إثارة </a:t>
            </a:r>
            <a:r>
              <a:rPr lang="ar-SA" dirty="0" smtClean="0"/>
              <a:t>بالسأم</a:t>
            </a:r>
            <a:endParaRPr lang="ar-EG" dirty="0" smtClean="0"/>
          </a:p>
          <a:p>
            <a:pPr marL="0" indent="0" algn="r" rtl="1">
              <a:buNone/>
            </a:pPr>
            <a:r>
              <a:rPr lang="ar-SA" b="1" dirty="0"/>
              <a:t>( ج ) اختصر بقدر الإمكان النقاط المطلوب إلقاء الضوء عليها، حتي </a:t>
            </a:r>
            <a:r>
              <a:rPr lang="ar-SA" b="1" dirty="0" err="1"/>
              <a:t>يتسني</a:t>
            </a:r>
            <a:r>
              <a:rPr lang="ar-SA" b="1" dirty="0"/>
              <a:t> مناقشتها بعمق </a:t>
            </a:r>
            <a:r>
              <a:rPr lang="ar-SA" b="1" dirty="0" err="1"/>
              <a:t>فى</a:t>
            </a:r>
            <a:r>
              <a:rPr lang="ar-SA" b="1" dirty="0"/>
              <a:t> الحوار </a:t>
            </a:r>
            <a:endParaRPr lang="ar-EG" b="1" dirty="0" smtClean="0"/>
          </a:p>
          <a:p>
            <a:pPr marL="0" indent="0" algn="r" rtl="1">
              <a:buNone/>
            </a:pPr>
            <a:r>
              <a:rPr lang="ar-SA" b="1" dirty="0"/>
              <a:t>(د) لا تسلم قائمة أسئلتك للضيف مقدما ، إلا إذا كنت ستفقد حوارا مهما برفضك تسليم الأسئلة </a:t>
            </a:r>
            <a:endParaRPr lang="ar-EG" b="1" dirty="0" smtClean="0"/>
          </a:p>
          <a:p>
            <a:pPr marL="0" indent="0" algn="r" rtl="1">
              <a:buNone/>
            </a:pPr>
            <a:r>
              <a:rPr lang="ar-SA" b="1" dirty="0"/>
              <a:t>(هـ) ضع نقاطا للمقدمة وللختام </a:t>
            </a:r>
            <a:endParaRPr lang="ar-EG" b="1" dirty="0" smtClean="0"/>
          </a:p>
          <a:p>
            <a:pPr marL="0" indent="0" algn="r" rtl="1">
              <a:buNone/>
            </a:pPr>
            <a:r>
              <a:rPr lang="ar-SA" b="1" dirty="0"/>
              <a:t>(و) خطط لبعض الأسئلة لتدفع بالحوار </a:t>
            </a:r>
            <a:r>
              <a:rPr lang="ar-SA" b="1" dirty="0" err="1"/>
              <a:t>فى</a:t>
            </a:r>
            <a:r>
              <a:rPr lang="ar-SA" b="1" dirty="0"/>
              <a:t> البداية، ولسد </a:t>
            </a:r>
            <a:r>
              <a:rPr lang="ar-SA" b="1" dirty="0" err="1"/>
              <a:t>أى</a:t>
            </a:r>
            <a:r>
              <a:rPr lang="ar-SA" b="1" dirty="0"/>
              <a:t> فجوات فجائية </a:t>
            </a:r>
            <a:endParaRPr lang="en-US" dirty="0"/>
          </a:p>
        </p:txBody>
      </p:sp>
    </p:spTree>
    <p:extLst>
      <p:ext uri="{BB962C8B-B14F-4D97-AF65-F5344CB8AC3E}">
        <p14:creationId xmlns:p14="http://schemas.microsoft.com/office/powerpoint/2010/main" val="714415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4800" dirty="0"/>
              <a:t>2</a:t>
            </a:r>
            <a:r>
              <a:rPr lang="ar-SA" sz="4800" b="1" dirty="0"/>
              <a:t>- التعامل مع الضيف </a:t>
            </a:r>
            <a:endParaRPr lang="en-US" sz="4800" dirty="0"/>
          </a:p>
        </p:txBody>
      </p:sp>
      <p:sp>
        <p:nvSpPr>
          <p:cNvPr id="3" name="عنصر نائب للمحتوى 2"/>
          <p:cNvSpPr>
            <a:spLocks noGrp="1"/>
          </p:cNvSpPr>
          <p:nvPr>
            <p:ph idx="1"/>
          </p:nvPr>
        </p:nvSpPr>
        <p:spPr>
          <a:xfrm>
            <a:off x="228600" y="1600200"/>
            <a:ext cx="8686800" cy="49530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3600" b="1" dirty="0"/>
              <a:t>(أ) اجعل ضيفك يحس بالألفة </a:t>
            </a:r>
            <a:endParaRPr lang="ar-EG" sz="3600" b="1" dirty="0" smtClean="0"/>
          </a:p>
          <a:p>
            <a:pPr marL="0" indent="0" algn="r" rtl="1">
              <a:buNone/>
            </a:pPr>
            <a:r>
              <a:rPr lang="ar-SA" sz="3600" b="1" dirty="0"/>
              <a:t>(ب) قدم أوراق اعتماد ضيفك </a:t>
            </a:r>
            <a:r>
              <a:rPr lang="ar-SA" sz="3600" b="1" dirty="0" err="1"/>
              <a:t>فى</a:t>
            </a:r>
            <a:r>
              <a:rPr lang="ar-SA" sz="3600" b="1" dirty="0"/>
              <a:t> بداية </a:t>
            </a:r>
            <a:r>
              <a:rPr lang="ar-SA" sz="3600" b="1" dirty="0" smtClean="0"/>
              <a:t>الحوار</a:t>
            </a:r>
            <a:endParaRPr lang="ar-EG" sz="3600" b="1" dirty="0" smtClean="0"/>
          </a:p>
          <a:p>
            <a:pPr marL="0" indent="0" algn="r" rtl="1">
              <a:buNone/>
            </a:pPr>
            <a:r>
              <a:rPr lang="ar-SA" sz="3600" b="1" dirty="0"/>
              <a:t>(ج) أذكر اسم الضيف، وكرر صفته أو معلومة عنه من آن لآخر بشكل غير </a:t>
            </a:r>
            <a:r>
              <a:rPr lang="ar-SA" sz="3600" b="1" dirty="0" smtClean="0"/>
              <a:t>مباشر</a:t>
            </a:r>
            <a:endParaRPr lang="ar-EG" sz="3600" b="1" dirty="0" smtClean="0"/>
          </a:p>
          <a:p>
            <a:pPr marL="0" indent="0" algn="r" rtl="1">
              <a:buNone/>
            </a:pPr>
            <a:r>
              <a:rPr lang="ar-SA" sz="3600" b="1" dirty="0"/>
              <a:t>(د) تذكر أن الضيف هو النجم </a:t>
            </a:r>
            <a:endParaRPr lang="ar-EG" sz="3600" b="1" dirty="0" smtClean="0"/>
          </a:p>
          <a:p>
            <a:pPr marL="0" indent="0" algn="r" rtl="1">
              <a:buNone/>
            </a:pPr>
            <a:r>
              <a:rPr lang="ar-SA" sz="3600" b="1" dirty="0"/>
              <a:t>(هـ) تذكر أن الضيف هو الخبير </a:t>
            </a:r>
            <a:endParaRPr lang="ar-EG" sz="3600" b="1" dirty="0" smtClean="0"/>
          </a:p>
          <a:p>
            <a:pPr marL="0" indent="0" algn="r" rtl="1">
              <a:buNone/>
            </a:pPr>
            <a:r>
              <a:rPr lang="ar-SA" sz="3600" b="1" dirty="0"/>
              <a:t>(و) تجنب وضع ضيفك في شرك </a:t>
            </a:r>
            <a:endParaRPr lang="en-US" sz="3600" dirty="0"/>
          </a:p>
        </p:txBody>
      </p:sp>
    </p:spTree>
    <p:extLst>
      <p:ext uri="{BB962C8B-B14F-4D97-AF65-F5344CB8AC3E}">
        <p14:creationId xmlns:p14="http://schemas.microsoft.com/office/powerpoint/2010/main" val="17445640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a:t>3</a:t>
            </a:r>
            <a:r>
              <a:rPr lang="ar-SA" sz="6000" b="1" dirty="0"/>
              <a:t>- إدارة الحوار </a:t>
            </a:r>
            <a:endParaRPr lang="en-US" sz="6000" dirty="0"/>
          </a:p>
        </p:txBody>
      </p:sp>
      <p:sp>
        <p:nvSpPr>
          <p:cNvPr id="3" name="عنصر نائب للمحتوى 2"/>
          <p:cNvSpPr>
            <a:spLocks noGrp="1"/>
          </p:cNvSpPr>
          <p:nvPr>
            <p:ph idx="1"/>
          </p:nvPr>
        </p:nvSpPr>
        <p:spPr>
          <a:xfrm>
            <a:off x="152400" y="1600200"/>
            <a:ext cx="8763000" cy="5029200"/>
          </a:xfrm>
        </p:spPr>
        <p:style>
          <a:lnRef idx="1">
            <a:schemeClr val="accent2"/>
          </a:lnRef>
          <a:fillRef idx="2">
            <a:schemeClr val="accent2"/>
          </a:fillRef>
          <a:effectRef idx="1">
            <a:schemeClr val="accent2"/>
          </a:effectRef>
          <a:fontRef idx="minor">
            <a:schemeClr val="dk1"/>
          </a:fontRef>
        </p:style>
        <p:txBody>
          <a:bodyPr/>
          <a:lstStyle/>
          <a:p>
            <a:pPr algn="r" rtl="1"/>
            <a:r>
              <a:rPr lang="ar-SA" b="1" dirty="0"/>
              <a:t>ناقش موضوع الحوار مع الضيف، ولا تجعل حوارك مجرد جلسة للسؤال </a:t>
            </a:r>
            <a:r>
              <a:rPr lang="ar-SA" b="1" dirty="0" smtClean="0"/>
              <a:t>والجواب</a:t>
            </a:r>
            <a:endParaRPr lang="ar-EG" b="1" dirty="0" smtClean="0"/>
          </a:p>
          <a:p>
            <a:pPr algn="r" rtl="1"/>
            <a:r>
              <a:rPr lang="ar-SA" b="1" dirty="0"/>
              <a:t>حاول أن تضفي جوا  من عدم التوتر علي الحوار </a:t>
            </a:r>
            <a:endParaRPr lang="ar-EG" b="1" dirty="0" smtClean="0"/>
          </a:p>
          <a:p>
            <a:pPr algn="r" rtl="1"/>
            <a:r>
              <a:rPr lang="ar-SA" b="1" dirty="0"/>
              <a:t>في بدايات الحوار أذكر أهمية الموضوع </a:t>
            </a:r>
            <a:endParaRPr lang="ar-EG" b="1" dirty="0" smtClean="0"/>
          </a:p>
          <a:p>
            <a:pPr algn="r" rtl="1"/>
            <a:r>
              <a:rPr lang="ar-SA" b="1" dirty="0"/>
              <a:t>خلال الحوار أنصت باهتمام لإجابات الضيف ، وليتسم رد فعلك بالاستجابة </a:t>
            </a:r>
            <a:r>
              <a:rPr lang="ar-SA" b="1" dirty="0" smtClean="0"/>
              <a:t>المناسبة</a:t>
            </a:r>
            <a:endParaRPr lang="ar-EG" b="1" dirty="0" smtClean="0"/>
          </a:p>
          <a:p>
            <a:pPr algn="r" rtl="1"/>
            <a:r>
              <a:rPr lang="ar-SA" b="1" dirty="0"/>
              <a:t>حاول أن تبني حوارك </a:t>
            </a:r>
            <a:r>
              <a:rPr lang="ar-SA" b="1" dirty="0" err="1"/>
              <a:t>فى</a:t>
            </a:r>
            <a:r>
              <a:rPr lang="ar-SA" b="1" dirty="0"/>
              <a:t> اتجاه الوصول إلى نقطة الذروة </a:t>
            </a:r>
            <a:endParaRPr lang="ar-EG" b="1" dirty="0" smtClean="0"/>
          </a:p>
          <a:p>
            <a:pPr algn="r" rtl="1"/>
            <a:r>
              <a:rPr lang="ar-SA" b="1" dirty="0"/>
              <a:t>لا تشير لأية موضوعات أثيرت مع الضيف قبل التسجيل </a:t>
            </a:r>
            <a:endParaRPr lang="en-US" dirty="0"/>
          </a:p>
        </p:txBody>
      </p:sp>
    </p:spTree>
    <p:extLst>
      <p:ext uri="{BB962C8B-B14F-4D97-AF65-F5344CB8AC3E}">
        <p14:creationId xmlns:p14="http://schemas.microsoft.com/office/powerpoint/2010/main" val="34086138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839200" cy="6400800"/>
          </a:xfrm>
        </p:spPr>
        <p:style>
          <a:lnRef idx="1">
            <a:schemeClr val="accent2"/>
          </a:lnRef>
          <a:fillRef idx="2">
            <a:schemeClr val="accent2"/>
          </a:fillRef>
          <a:effectRef idx="1">
            <a:schemeClr val="accent2"/>
          </a:effectRef>
          <a:fontRef idx="minor">
            <a:schemeClr val="dk1"/>
          </a:fontRef>
        </p:style>
        <p:txBody>
          <a:bodyPr/>
          <a:lstStyle/>
          <a:p>
            <a:pPr marL="0" indent="0" algn="r" rtl="1">
              <a:buNone/>
            </a:pPr>
            <a:r>
              <a:rPr lang="ar-SA" b="1" dirty="0"/>
              <a:t>*لا تقاطع الضيف بتعليقات لا معني </a:t>
            </a:r>
            <a:r>
              <a:rPr lang="ar-SA" b="1" dirty="0" smtClean="0"/>
              <a:t>لها</a:t>
            </a:r>
            <a:endParaRPr lang="ar-EG" b="1" dirty="0" smtClean="0"/>
          </a:p>
          <a:p>
            <a:pPr algn="r" rtl="1">
              <a:buFont typeface="Arial" charset="0"/>
              <a:buChar char="•"/>
            </a:pPr>
            <a:r>
              <a:rPr lang="ar-SA" b="1" dirty="0" smtClean="0"/>
              <a:t>ركز </a:t>
            </a:r>
            <a:r>
              <a:rPr lang="ar-SA" b="1" dirty="0"/>
              <a:t>على الأسئلة المهمة </a:t>
            </a:r>
            <a:endParaRPr lang="ar-EG" b="1" dirty="0" smtClean="0"/>
          </a:p>
          <a:p>
            <a:pPr algn="r" rtl="1">
              <a:buFont typeface="Arial" charset="0"/>
              <a:buChar char="•"/>
            </a:pPr>
            <a:r>
              <a:rPr lang="ar-SA" b="1" dirty="0"/>
              <a:t>* لا تتعالى علي الضيف ، ولا تكن خانعا ذليلاً </a:t>
            </a:r>
            <a:endParaRPr lang="ar-EG" b="1" dirty="0" smtClean="0"/>
          </a:p>
          <a:p>
            <a:pPr algn="r" rtl="1">
              <a:buFont typeface="Arial" charset="0"/>
              <a:buChar char="•"/>
            </a:pPr>
            <a:r>
              <a:rPr lang="ar-SA" b="1" dirty="0"/>
              <a:t>* كن متحكما </a:t>
            </a:r>
            <a:r>
              <a:rPr lang="ar-SA" b="1" dirty="0" err="1"/>
              <a:t>فى</a:t>
            </a:r>
            <a:r>
              <a:rPr lang="ar-SA" b="1" dirty="0"/>
              <a:t> الحوار </a:t>
            </a:r>
            <a:endParaRPr lang="ar-EG" b="1" dirty="0" smtClean="0"/>
          </a:p>
          <a:p>
            <a:pPr algn="r" rtl="1">
              <a:buFont typeface="Arial" charset="0"/>
              <a:buChar char="•"/>
            </a:pPr>
            <a:r>
              <a:rPr lang="ar-SA" b="1" dirty="0"/>
              <a:t>*خطط لانتقال منطقي ناعم من موضوع إلى موضوع </a:t>
            </a:r>
            <a:endParaRPr lang="ar-EG" b="1" dirty="0" smtClean="0"/>
          </a:p>
          <a:p>
            <a:pPr algn="r" rtl="1">
              <a:buFont typeface="Arial" charset="0"/>
              <a:buChar char="•"/>
            </a:pPr>
            <a:r>
              <a:rPr lang="ar-SA" b="1" dirty="0"/>
              <a:t>* لا تسأل أكثر من سؤال واحد في المرة الواحدة </a:t>
            </a:r>
            <a:endParaRPr lang="ar-EG" b="1" dirty="0" smtClean="0"/>
          </a:p>
          <a:p>
            <a:pPr algn="r" rtl="1">
              <a:buFont typeface="Arial" charset="0"/>
              <a:buChar char="•"/>
            </a:pPr>
            <a:r>
              <a:rPr lang="ar-SA" b="1" dirty="0"/>
              <a:t>* تجنب الأسئلة المغلقة التي تحتم الإجابة بنعم أو بلا </a:t>
            </a:r>
            <a:endParaRPr lang="ar-EG" b="1" dirty="0" smtClean="0"/>
          </a:p>
          <a:p>
            <a:pPr algn="r" rtl="1">
              <a:buFont typeface="Arial" charset="0"/>
              <a:buChar char="•"/>
            </a:pPr>
            <a:r>
              <a:rPr lang="ar-SA" b="1" dirty="0"/>
              <a:t>* اسأل بعض الأسئلة التي يسألها الشخص العادي </a:t>
            </a:r>
            <a:endParaRPr lang="ar-EG" b="1" dirty="0" smtClean="0"/>
          </a:p>
          <a:p>
            <a:pPr algn="r" rtl="1">
              <a:buFont typeface="Arial" charset="0"/>
              <a:buChar char="•"/>
            </a:pPr>
            <a:r>
              <a:rPr lang="ar-SA" b="1" dirty="0"/>
              <a:t>* تجنب الأسئلة البديهية، والتي يمكن التنبؤ بها من جانب الضيف </a:t>
            </a:r>
            <a:endParaRPr lang="ar-EG" b="1" dirty="0" smtClean="0"/>
          </a:p>
          <a:p>
            <a:pPr algn="r" rtl="1">
              <a:buFont typeface="Arial" charset="0"/>
              <a:buChar char="•"/>
            </a:pPr>
            <a:r>
              <a:rPr lang="ar-SA" b="1" dirty="0"/>
              <a:t>* لا تجب عن السؤال الذى تطرحه </a:t>
            </a:r>
            <a:r>
              <a:rPr lang="ar-SA" b="1" dirty="0" smtClean="0"/>
              <a:t> </a:t>
            </a:r>
            <a:endParaRPr lang="en-US" dirty="0"/>
          </a:p>
        </p:txBody>
      </p:sp>
    </p:spTree>
    <p:extLst>
      <p:ext uri="{BB962C8B-B14F-4D97-AF65-F5344CB8AC3E}">
        <p14:creationId xmlns:p14="http://schemas.microsoft.com/office/powerpoint/2010/main" val="16091841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382000" cy="5821363"/>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rtl="1">
              <a:buNone/>
            </a:pPr>
            <a:r>
              <a:rPr lang="ar-EG" sz="8000" dirty="0" smtClean="0">
                <a:solidFill>
                  <a:srgbClr val="C00000"/>
                </a:solidFill>
                <a:cs typeface="PT Bold Heading" pitchFamily="2" charset="-78"/>
              </a:rPr>
              <a:t>انتهت المحاضرة </a:t>
            </a:r>
          </a:p>
          <a:p>
            <a:pPr marL="0" indent="0" algn="ctr" rtl="1">
              <a:buNone/>
            </a:pPr>
            <a:r>
              <a:rPr lang="ar-EG" sz="8000" dirty="0" smtClean="0">
                <a:solidFill>
                  <a:srgbClr val="C00000"/>
                </a:solidFill>
                <a:cs typeface="PT Bold Heading" pitchFamily="2" charset="-78"/>
              </a:rPr>
              <a:t>شكرا والي اللقاء </a:t>
            </a:r>
          </a:p>
          <a:p>
            <a:pPr marL="0" indent="0" algn="ctr" rtl="1">
              <a:buNone/>
            </a:pPr>
            <a:r>
              <a:rPr lang="ar-EG" sz="6600" dirty="0" smtClean="0">
                <a:solidFill>
                  <a:srgbClr val="C00000"/>
                </a:solidFill>
                <a:cs typeface="PT Bold Heading" pitchFamily="2" charset="-78"/>
              </a:rPr>
              <a:t>دكتور محمد عبد البديع</a:t>
            </a:r>
            <a:endParaRPr lang="en-US" sz="6600" dirty="0">
              <a:solidFill>
                <a:srgbClr val="C00000"/>
              </a:solidFill>
              <a:cs typeface="PT Bold Heading" pitchFamily="2" charset="-78"/>
            </a:endParaRPr>
          </a:p>
        </p:txBody>
      </p:sp>
    </p:spTree>
    <p:extLst>
      <p:ext uri="{BB962C8B-B14F-4D97-AF65-F5344CB8AC3E}">
        <p14:creationId xmlns:p14="http://schemas.microsoft.com/office/powerpoint/2010/main" val="121301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pPr rtl="1"/>
            <a:r>
              <a:rPr lang="ar-SA" sz="5400" b="1" dirty="0"/>
              <a:t>مراحل إنتاج المجلة الإذاعية </a:t>
            </a:r>
            <a:endParaRPr lang="en-US" sz="5400" b="1" dirty="0"/>
          </a:p>
        </p:txBody>
      </p:sp>
      <p:sp>
        <p:nvSpPr>
          <p:cNvPr id="3" name="عنصر نائب للمحتوى 2"/>
          <p:cNvSpPr>
            <a:spLocks noGrp="1"/>
          </p:cNvSpPr>
          <p:nvPr>
            <p:ph idx="1"/>
          </p:nvPr>
        </p:nvSpPr>
        <p:spPr>
          <a:xfrm>
            <a:off x="228600" y="1600200"/>
            <a:ext cx="8686800" cy="49530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4000" b="1" dirty="0"/>
              <a:t>1 - مرحلة تحديد الموضوعات والأفكار :</a:t>
            </a:r>
            <a:endParaRPr lang="en-US" sz="4000" dirty="0"/>
          </a:p>
          <a:p>
            <a:pPr marL="0" indent="0" algn="r" rtl="1">
              <a:buNone/>
            </a:pPr>
            <a:r>
              <a:rPr lang="ar-SA" sz="4000" dirty="0"/>
              <a:t>الخطوة الأولى </a:t>
            </a:r>
            <a:r>
              <a:rPr lang="ar-SA" sz="4000" dirty="0" err="1"/>
              <a:t>فى</a:t>
            </a:r>
            <a:r>
              <a:rPr lang="ar-SA" sz="4000" dirty="0"/>
              <a:t> إنتاج المجلة الإذاعية هي تحديد الموضوعات والأفكار التي ستتناولها الحلقة وذلك </a:t>
            </a:r>
            <a:r>
              <a:rPr lang="ar-SA" sz="4000" dirty="0" err="1"/>
              <a:t>فى</a:t>
            </a:r>
            <a:r>
              <a:rPr lang="ar-SA" sz="4000" dirty="0"/>
              <a:t> صورة فقرات، سواء من حيث العدد أو من حيث المضمون والشكل والمدة الزمنية لكل فقرة على ضوء مدة الحلقة ككل، وأهداف المجلة </a:t>
            </a:r>
            <a:r>
              <a:rPr lang="ar-SA" sz="4000" dirty="0" err="1"/>
              <a:t>فى</a:t>
            </a:r>
            <a:r>
              <a:rPr lang="ar-SA" sz="4000" dirty="0"/>
              <a:t> إطار السياسة الإعلامية للخدمة الإذاعية المعنية.</a:t>
            </a:r>
            <a:endParaRPr lang="en-US" sz="4000" dirty="0"/>
          </a:p>
          <a:p>
            <a:pPr marL="0" indent="0" algn="r">
              <a:buNone/>
            </a:pPr>
            <a:endParaRPr lang="en-US" sz="4000" dirty="0"/>
          </a:p>
        </p:txBody>
      </p:sp>
    </p:spTree>
    <p:extLst>
      <p:ext uri="{BB962C8B-B14F-4D97-AF65-F5344CB8AC3E}">
        <p14:creationId xmlns:p14="http://schemas.microsoft.com/office/powerpoint/2010/main" val="160951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2484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3600" b="1" dirty="0"/>
              <a:t>2 - مرحلة جمع المعلومات</a:t>
            </a:r>
            <a:r>
              <a:rPr lang="ar-SA" sz="3600" b="1" dirty="0" smtClean="0"/>
              <a:t>:</a:t>
            </a:r>
            <a:r>
              <a:rPr lang="ar-EG" sz="3600" b="1" dirty="0" smtClean="0"/>
              <a:t> </a:t>
            </a:r>
            <a:r>
              <a:rPr lang="ar-SA" sz="3600" dirty="0" smtClean="0"/>
              <a:t>تتم </a:t>
            </a:r>
            <a:r>
              <a:rPr lang="ar-SA" sz="3600" dirty="0"/>
              <a:t>عملية جمع المعلومات وفق ما تم تحديده من فقرات أساسية ، فقد تتطلب افتتاحية المجلة مثلا جمع معلومات من الصحف والمجلات المطبوعة والكتب، وقد تتطلب إجراء حوار أو أكثر مع عدد من الشخصيات وتحليل  خطابات المستمعين والرد عليها، والحصول على مقاطع غنائية وموسيقية ومؤثرات </a:t>
            </a:r>
            <a:r>
              <a:rPr lang="ar-SA" sz="3600" dirty="0" smtClean="0"/>
              <a:t>صوتية</a:t>
            </a:r>
            <a:r>
              <a:rPr lang="ar-EG" sz="3600" dirty="0" smtClean="0"/>
              <a:t> .</a:t>
            </a:r>
          </a:p>
          <a:p>
            <a:pPr marL="0" indent="0" algn="r" rtl="1">
              <a:buNone/>
            </a:pPr>
            <a:r>
              <a:rPr lang="ar-SA" sz="3600" b="1" dirty="0"/>
              <a:t>3 - مرحلة الإعداد الإذاعي</a:t>
            </a:r>
            <a:r>
              <a:rPr lang="ar-SA" sz="3600" b="1" dirty="0" smtClean="0"/>
              <a:t>:</a:t>
            </a:r>
            <a:r>
              <a:rPr lang="ar-EG" sz="3600" b="1" dirty="0" smtClean="0"/>
              <a:t> </a:t>
            </a:r>
            <a:r>
              <a:rPr lang="ar-SA" sz="3600" dirty="0" smtClean="0"/>
              <a:t>هذه </a:t>
            </a:r>
            <a:r>
              <a:rPr lang="ar-SA" sz="3600" dirty="0"/>
              <a:t>الخطوة عبارة عن معالجة المادة التي تم جمعها، </a:t>
            </a:r>
            <a:r>
              <a:rPr lang="ar-SA" sz="3600" dirty="0" err="1"/>
              <a:t>أى</a:t>
            </a:r>
            <a:r>
              <a:rPr lang="ar-SA" sz="3600" dirty="0"/>
              <a:t> إعادة تنظيمها، وتوزيعها مع إجراء ما يلزم من صياغة، ومونتاج، وتحديد مواضع الموسيقي والمؤثرات الصوتية</a:t>
            </a:r>
            <a:endParaRPr lang="en-US" sz="3600" dirty="0"/>
          </a:p>
        </p:txBody>
      </p:sp>
    </p:spTree>
    <p:extLst>
      <p:ext uri="{BB962C8B-B14F-4D97-AF65-F5344CB8AC3E}">
        <p14:creationId xmlns:p14="http://schemas.microsoft.com/office/powerpoint/2010/main" val="519518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b="1" dirty="0"/>
              <a:t>مكونات المجلة الإذاعية </a:t>
            </a:r>
            <a:endParaRPr lang="en-US" sz="6000" b="1" dirty="0"/>
          </a:p>
        </p:txBody>
      </p:sp>
      <p:sp>
        <p:nvSpPr>
          <p:cNvPr id="3" name="عنصر نائب للمحتوى 2"/>
          <p:cNvSpPr>
            <a:spLocks noGrp="1"/>
          </p:cNvSpPr>
          <p:nvPr>
            <p:ph idx="1"/>
          </p:nvPr>
        </p:nvSpPr>
        <p:spPr>
          <a:xfrm>
            <a:off x="152400" y="1600200"/>
            <a:ext cx="8763000" cy="51054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SA" sz="3600" b="1" dirty="0"/>
              <a:t>1 - تقرير صوتي : </a:t>
            </a:r>
            <a:r>
              <a:rPr lang="ar-SA" sz="3600" dirty="0"/>
              <a:t>وهو عبارة عن تقرير قصير حول خبر أو موقف أو حدث أو تعليق لشاهد عيان </a:t>
            </a:r>
            <a:r>
              <a:rPr lang="en-US" sz="3600" b="1" dirty="0"/>
              <a:t>eye</a:t>
            </a:r>
            <a:r>
              <a:rPr lang="en-US" sz="3600" dirty="0"/>
              <a:t> – </a:t>
            </a:r>
            <a:r>
              <a:rPr lang="en-US" sz="3600" b="1" dirty="0"/>
              <a:t>witness</a:t>
            </a:r>
            <a:r>
              <a:rPr lang="en-US" sz="3600" dirty="0"/>
              <a:t> </a:t>
            </a:r>
            <a:r>
              <a:rPr lang="ar-SA" sz="3600" dirty="0"/>
              <a:t> بأسلوب " كنت هناك " يقدمه مندوب المجلة مذيعا كان أو مراسلا.</a:t>
            </a:r>
            <a:endParaRPr lang="en-US" sz="3600" dirty="0"/>
          </a:p>
          <a:p>
            <a:pPr marL="0" indent="0" algn="r" rtl="1">
              <a:buNone/>
            </a:pPr>
            <a:r>
              <a:rPr lang="ar-SA" sz="3600" b="1" dirty="0"/>
              <a:t>2- الحوار : </a:t>
            </a:r>
            <a:r>
              <a:rPr lang="ar-SA" sz="3600" dirty="0"/>
              <a:t>يمكن تقديم حوار قصير مع خبير أو متخصص أو شخصية عامة .</a:t>
            </a:r>
            <a:endParaRPr lang="en-US" sz="3600" dirty="0"/>
          </a:p>
          <a:p>
            <a:pPr marL="0" indent="0" algn="r" rtl="1">
              <a:buNone/>
            </a:pPr>
            <a:r>
              <a:rPr lang="ar-SA" sz="3600" b="1" dirty="0"/>
              <a:t>3 - المناقشة : </a:t>
            </a:r>
            <a:r>
              <a:rPr lang="ar-SA" sz="3600" dirty="0"/>
              <a:t>ويتم استضافة ضيفين أحدهما يمثل </a:t>
            </a:r>
            <a:r>
              <a:rPr lang="ar-SA" sz="3600" dirty="0" err="1"/>
              <a:t>الرأى</a:t>
            </a:r>
            <a:r>
              <a:rPr lang="ar-SA" sz="3600" dirty="0"/>
              <a:t> ، بينما يمثل الثاني </a:t>
            </a:r>
            <a:r>
              <a:rPr lang="ar-SA" sz="3600" dirty="0" err="1"/>
              <a:t>الرأى</a:t>
            </a:r>
            <a:r>
              <a:rPr lang="ar-SA" sz="3600" dirty="0"/>
              <a:t> الآخر ويجرى المذيع مناقشة سريعة بينهما حول موضوع ما </a:t>
            </a:r>
            <a:endParaRPr lang="en-US" sz="3600" dirty="0"/>
          </a:p>
        </p:txBody>
      </p:sp>
    </p:spTree>
    <p:extLst>
      <p:ext uri="{BB962C8B-B14F-4D97-AF65-F5344CB8AC3E}">
        <p14:creationId xmlns:p14="http://schemas.microsoft.com/office/powerpoint/2010/main" val="233063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4008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b="1" dirty="0"/>
              <a:t>4- الموسيقي : </a:t>
            </a:r>
            <a:r>
              <a:rPr lang="ar-SA" dirty="0"/>
              <a:t>يمكن استخدام هذا الشكل </a:t>
            </a:r>
            <a:r>
              <a:rPr lang="ar-SA" dirty="0" err="1"/>
              <a:t>فى</a:t>
            </a:r>
            <a:r>
              <a:rPr lang="ar-SA" dirty="0"/>
              <a:t> المجلة الاذاعية بطرق عدة : </a:t>
            </a:r>
            <a:endParaRPr lang="en-US" dirty="0"/>
          </a:p>
          <a:p>
            <a:pPr marL="0" indent="0" algn="r" rtl="1">
              <a:buNone/>
            </a:pPr>
            <a:r>
              <a:rPr lang="ar-SA" dirty="0"/>
              <a:t>أ - فقرة مستقلة بذاتها ( أغنية أو مقطوعة موسيقية ) .</a:t>
            </a:r>
            <a:endParaRPr lang="en-US" dirty="0"/>
          </a:p>
          <a:p>
            <a:pPr marL="0" indent="0" algn="r" rtl="1">
              <a:buNone/>
            </a:pPr>
            <a:r>
              <a:rPr lang="ar-SA" dirty="0"/>
              <a:t>ب - نقلة منبثقة من فقرة سابقة ( حوار مع عازف ينتهي بعزف من جانبه على آلته ) </a:t>
            </a:r>
            <a:endParaRPr lang="en-US" dirty="0"/>
          </a:p>
          <a:p>
            <a:pPr marL="0" indent="0" algn="r" rtl="1">
              <a:buNone/>
            </a:pPr>
            <a:r>
              <a:rPr lang="ar-SA" dirty="0"/>
              <a:t>ج - نقلة تمهد لفقرة تالية ولابد من الدقة </a:t>
            </a:r>
            <a:r>
              <a:rPr lang="ar-SA" dirty="0" err="1"/>
              <a:t>فى</a:t>
            </a:r>
            <a:r>
              <a:rPr lang="ar-SA" dirty="0"/>
              <a:t> اختيار الموسيقي المستخدمة </a:t>
            </a:r>
            <a:r>
              <a:rPr lang="ar-SA" dirty="0" err="1"/>
              <a:t>فى</a:t>
            </a:r>
            <a:r>
              <a:rPr lang="ar-SA" dirty="0"/>
              <a:t> المجلة </a:t>
            </a:r>
            <a:r>
              <a:rPr lang="ar-EG" dirty="0" smtClean="0"/>
              <a:t>.</a:t>
            </a:r>
          </a:p>
          <a:p>
            <a:pPr marL="0" indent="0" algn="r" rtl="1">
              <a:buNone/>
            </a:pPr>
            <a:r>
              <a:rPr lang="ar-SA" b="1" dirty="0"/>
              <a:t>5 - المؤثرات الصوتية : </a:t>
            </a:r>
            <a:r>
              <a:rPr lang="ar-SA" dirty="0" smtClean="0"/>
              <a:t>تستخدم </a:t>
            </a:r>
            <a:r>
              <a:rPr lang="ar-SA" dirty="0"/>
              <a:t>أحيانا </a:t>
            </a:r>
            <a:r>
              <a:rPr lang="ar-SA" dirty="0" err="1"/>
              <a:t>فى</a:t>
            </a:r>
            <a:r>
              <a:rPr lang="ar-SA" dirty="0"/>
              <a:t> بعض فقرات المجلات الإذاعية لتحقيق ما لا يتمكن الكلام المنطوق من تحقيقه ، فقد يرى  معد المجلة ضرورة استخدام ، أو إظهار المؤثرات الصوتية  لجعل المستمع يشعر بالجو الحقيقي للموقف أو الموضوع ، فالمؤثرات الصوتية هنا تنشط خيال المستمع وذاكرته </a:t>
            </a:r>
            <a:endParaRPr lang="en-US" dirty="0"/>
          </a:p>
        </p:txBody>
      </p:sp>
    </p:spTree>
    <p:extLst>
      <p:ext uri="{BB962C8B-B14F-4D97-AF65-F5344CB8AC3E}">
        <p14:creationId xmlns:p14="http://schemas.microsoft.com/office/powerpoint/2010/main" val="38273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b="1" dirty="0"/>
              <a:t>6 - مشاركة المستمع </a:t>
            </a:r>
            <a:endParaRPr lang="en-US" sz="5400" dirty="0"/>
          </a:p>
        </p:txBody>
      </p:sp>
      <p:sp>
        <p:nvSpPr>
          <p:cNvPr id="3" name="عنصر نائب للمحتوى 2"/>
          <p:cNvSpPr>
            <a:spLocks noGrp="1"/>
          </p:cNvSpPr>
          <p:nvPr>
            <p:ph idx="1"/>
          </p:nvPr>
        </p:nvSpPr>
        <p:spPr>
          <a:xfrm>
            <a:off x="304800" y="1600200"/>
            <a:ext cx="8382000" cy="49530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4800" b="1" dirty="0" smtClean="0"/>
              <a:t>هناك </a:t>
            </a:r>
            <a:r>
              <a:rPr lang="ar-SA" sz="4800" b="1" dirty="0"/>
              <a:t>عدة طرق لتحقيق ذلك :</a:t>
            </a:r>
            <a:endParaRPr lang="en-US" sz="4800" b="1" dirty="0"/>
          </a:p>
          <a:p>
            <a:pPr lvl="0" algn="r" rtl="1"/>
            <a:r>
              <a:rPr lang="ar-SA" sz="4800" b="1" dirty="0"/>
              <a:t>خطابات المستمعين للمجلة .</a:t>
            </a:r>
            <a:endParaRPr lang="en-US" sz="4800" b="1" dirty="0"/>
          </a:p>
          <a:p>
            <a:pPr lvl="0" algn="r" rtl="1"/>
            <a:r>
              <a:rPr lang="ar-SA" sz="4800" b="1" dirty="0"/>
              <a:t>المسابقات التي تخصص لها بعض الجوائز .</a:t>
            </a:r>
            <a:endParaRPr lang="en-US" sz="4800" b="1" dirty="0"/>
          </a:p>
          <a:p>
            <a:pPr lvl="0" algn="r" rtl="1"/>
            <a:r>
              <a:rPr lang="ar-SA" sz="4800" b="1" dirty="0"/>
              <a:t>الاتصال الهاتفي خاصة اذا كانت المجلة علي الهواء .</a:t>
            </a:r>
            <a:endParaRPr lang="en-US" sz="4800" b="1" dirty="0"/>
          </a:p>
          <a:p>
            <a:pPr algn="r"/>
            <a:endParaRPr lang="en-US" sz="4800" b="1" dirty="0"/>
          </a:p>
        </p:txBody>
      </p:sp>
    </p:spTree>
    <p:extLst>
      <p:ext uri="{BB962C8B-B14F-4D97-AF65-F5344CB8AC3E}">
        <p14:creationId xmlns:p14="http://schemas.microsoft.com/office/powerpoint/2010/main" val="351456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rtl="1"/>
            <a:r>
              <a:rPr lang="ar-EG" sz="5400" b="1" dirty="0" smtClean="0"/>
              <a:t/>
            </a:r>
            <a:br>
              <a:rPr lang="ar-EG" sz="5400" b="1" dirty="0" smtClean="0"/>
            </a:br>
            <a:r>
              <a:rPr lang="ar-SA" sz="5400" b="1" dirty="0" smtClean="0"/>
              <a:t>أنواع </a:t>
            </a:r>
            <a:r>
              <a:rPr lang="ar-SA" sz="5400" b="1" dirty="0"/>
              <a:t>المجلات الإذاعية :</a:t>
            </a:r>
            <a:r>
              <a:rPr lang="en-US" sz="5400" b="1" dirty="0"/>
              <a:t/>
            </a:r>
            <a:br>
              <a:rPr lang="en-US" sz="5400" b="1" dirty="0"/>
            </a:br>
            <a:endParaRPr lang="en-US" sz="5400" b="1" dirty="0"/>
          </a:p>
        </p:txBody>
      </p:sp>
      <p:sp>
        <p:nvSpPr>
          <p:cNvPr id="3" name="عنصر نائب للمحتوى 2"/>
          <p:cNvSpPr>
            <a:spLocks noGrp="1"/>
          </p:cNvSpPr>
          <p:nvPr>
            <p:ph idx="1"/>
          </p:nvPr>
        </p:nvSpPr>
        <p:spPr>
          <a:xfrm>
            <a:off x="304800" y="1600200"/>
            <a:ext cx="8610600" cy="50292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SA" sz="3600" b="1" dirty="0"/>
              <a:t>1 – المجلات الإذاعية العامة والفئوية :</a:t>
            </a:r>
            <a:r>
              <a:rPr lang="ar-SA" sz="3600" dirty="0"/>
              <a:t> </a:t>
            </a:r>
            <a:endParaRPr lang="en-US" sz="3600" dirty="0"/>
          </a:p>
          <a:p>
            <a:pPr marL="0" indent="0" algn="r" rtl="1">
              <a:buNone/>
            </a:pPr>
            <a:r>
              <a:rPr lang="ar-SA" sz="3600" dirty="0"/>
              <a:t>وتستهدف الجمهور بصفة عامة ، وهناك المجلات الإذاعية الفئوية التي تستهدف قطاعا جماهيريا معينا كالمرأة ، أو الطفل ، أو الشباب ، أو العمال أو غيرهم .</a:t>
            </a:r>
            <a:endParaRPr lang="en-US" sz="3600" dirty="0"/>
          </a:p>
          <a:p>
            <a:pPr marL="0" indent="0" algn="r" rtl="1">
              <a:buNone/>
            </a:pPr>
            <a:r>
              <a:rPr lang="ar-SA" sz="3600" b="1" dirty="0"/>
              <a:t>2 - المجلات الإذاعية ذات المضمون المتعدد :</a:t>
            </a:r>
            <a:r>
              <a:rPr lang="ar-SA" sz="3600" dirty="0"/>
              <a:t> </a:t>
            </a:r>
            <a:endParaRPr lang="en-US" sz="3600" dirty="0"/>
          </a:p>
          <a:p>
            <a:pPr marL="0" indent="0" algn="r" rtl="1">
              <a:buNone/>
            </a:pPr>
            <a:r>
              <a:rPr lang="ar-SA" sz="3600" dirty="0"/>
              <a:t>بمعني أنها تتضمن فقرة رياضية ، وأخرى أدبية ، وثالثة فنية ، ورابعة طبية </a:t>
            </a:r>
            <a:endParaRPr lang="en-US" sz="3600" dirty="0"/>
          </a:p>
        </p:txBody>
      </p:sp>
    </p:spTree>
    <p:extLst>
      <p:ext uri="{BB962C8B-B14F-4D97-AF65-F5344CB8AC3E}">
        <p14:creationId xmlns:p14="http://schemas.microsoft.com/office/powerpoint/2010/main" val="40070855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2514</Words>
  <Application>Microsoft Office PowerPoint</Application>
  <PresentationFormat>عرض على الشاشة (3:4)‏</PresentationFormat>
  <Paragraphs>130</Paragraphs>
  <Slides>35</Slides>
  <Notes>0</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نسق Office</vt:lpstr>
      <vt:lpstr>إنتـــــاج المجلـة الإذاعيـــــة  الفرقة الثالثة شعبة إذاعة  الأحد 5 / 4 / 2020</vt:lpstr>
      <vt:lpstr>عرض تقديمي في PowerPoint</vt:lpstr>
      <vt:lpstr>عرض تقديمي في PowerPoint</vt:lpstr>
      <vt:lpstr>مراحل إنتاج المجلة الإذاعية </vt:lpstr>
      <vt:lpstr>عرض تقديمي في PowerPoint</vt:lpstr>
      <vt:lpstr>مكونات المجلة الإذاعية </vt:lpstr>
      <vt:lpstr>عرض تقديمي في PowerPoint</vt:lpstr>
      <vt:lpstr>6 - مشاركة المستمع </vt:lpstr>
      <vt:lpstr> أنواع المجلات الإذاعية : </vt:lpstr>
      <vt:lpstr>عرض تقديمي في PowerPoint</vt:lpstr>
      <vt:lpstr>إنتاج الحـديـث المبـاشــر </vt:lpstr>
      <vt:lpstr>أنواع الحديث المباشر </vt:lpstr>
      <vt:lpstr>عرض تقديمي في PowerPoint</vt:lpstr>
      <vt:lpstr>إنتاج الحـوار الإذاعـي والتليفزيونــي</vt:lpstr>
      <vt:lpstr>أولا .. الحوار المنفرد </vt:lpstr>
      <vt:lpstr>عرض تقديمي في PowerPoint</vt:lpstr>
      <vt:lpstr>ثانيا : الحوار الثلاثى </vt:lpstr>
      <vt:lpstr>ثالثا : الحوار الجماهيرى </vt:lpstr>
      <vt:lpstr>رابعا : حوار المداخلات </vt:lpstr>
      <vt:lpstr>خامسا : الندوات </vt:lpstr>
      <vt:lpstr>يقسم الحوار الإذاعي إلى ثلاثة أنواع وفقاً لطبيعة الموضوع </vt:lpstr>
      <vt:lpstr>عرض تقديمي في PowerPoint</vt:lpstr>
      <vt:lpstr>الإعداد الجيد للحوار ينقسم إلى خمس مراحل </vt:lpstr>
      <vt:lpstr>عرض تقديمي في PowerPoint</vt:lpstr>
      <vt:lpstr>عرض تقديمي في PowerPoint</vt:lpstr>
      <vt:lpstr>عرض تقديمي في PowerPoint</vt:lpstr>
      <vt:lpstr>عرض تقديمي في PowerPoint</vt:lpstr>
      <vt:lpstr>الإدارة الفعالة للحوار </vt:lpstr>
      <vt:lpstr>عرض تقديمي في PowerPoint</vt:lpstr>
      <vt:lpstr>ما يجب فعله، وما يجب تجنب فعله في إدارة الحوار الإذاعي </vt:lpstr>
      <vt:lpstr>عرض تقديمي في PowerPoint</vt:lpstr>
      <vt:lpstr>2- التعامل مع الضيف </vt:lpstr>
      <vt:lpstr>3- إدارة الحوار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إنتـــــاج المجلـة الإذاعيـــــة  الفرقة الثالثة شعبة إذاعة  الأحد 5 / 4 / 2020</dc:title>
  <dc:creator>Dr. Mohamed</dc:creator>
  <cp:lastModifiedBy>Dr. Mohamed</cp:lastModifiedBy>
  <cp:revision>27</cp:revision>
  <dcterms:created xsi:type="dcterms:W3CDTF">2020-03-25T19:20:28Z</dcterms:created>
  <dcterms:modified xsi:type="dcterms:W3CDTF">2020-03-25T21:05:15Z</dcterms:modified>
</cp:coreProperties>
</file>